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333" r:id="rId3"/>
    <p:sldId id="324" r:id="rId4"/>
    <p:sldId id="334" r:id="rId5"/>
    <p:sldId id="335" r:id="rId6"/>
    <p:sldId id="328" r:id="rId7"/>
    <p:sldId id="329" r:id="rId8"/>
    <p:sldId id="283" r:id="rId9"/>
    <p:sldId id="284" r:id="rId10"/>
    <p:sldId id="269" r:id="rId11"/>
    <p:sldId id="287" r:id="rId12"/>
    <p:sldId id="288" r:id="rId13"/>
    <p:sldId id="309" r:id="rId14"/>
    <p:sldId id="320" r:id="rId15"/>
    <p:sldId id="321" r:id="rId16"/>
    <p:sldId id="314" r:id="rId17"/>
    <p:sldId id="323" r:id="rId18"/>
    <p:sldId id="295" r:id="rId19"/>
    <p:sldId id="331" r:id="rId20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sanne Lindegarth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06" autoAdjust="0"/>
  </p:normalViewPr>
  <p:slideViewPr>
    <p:cSldViewPr snapToGrid="0" snapToObjects="1"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8-27T08:58:36.905" idx="2">
    <p:pos x="5136" y="152"/>
    <p:text>Ingela, kan du fylla i här?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DE2A4-5426-B74D-9049-C9FBD4DE2915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9B3D8-8F30-7B43-99A0-5AFE7536F3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595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64B76-D6F6-A045-9915-0045D00740AD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51C73-5DEB-BA4A-B9EA-3835E597B4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622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51C73-5DEB-BA4A-B9EA-3835E597B48B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374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9789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60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733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47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266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322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019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436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309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579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980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AEF4-E28E-7948-962D-200818F1773B}" type="datetimeFigureOut">
              <a:rPr lang="sv-SE" smtClean="0"/>
              <a:t>2015-09-06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3E244-EAA2-F146-81CA-2DAFB31040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168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94865"/>
            <a:ext cx="7772400" cy="1470025"/>
          </a:xfrm>
        </p:spPr>
        <p:txBody>
          <a:bodyPr>
            <a:noAutofit/>
          </a:bodyPr>
          <a:lstStyle/>
          <a:p>
            <a:r>
              <a:rPr lang="sv-SE" sz="4800" b="1" dirty="0" smtClean="0"/>
              <a:t>MARITIM UTVECKLINGSARENA  BOHUSLÄN</a:t>
            </a:r>
            <a:br>
              <a:rPr lang="sv-SE" sz="4800" b="1" dirty="0" smtClean="0"/>
            </a:br>
            <a:r>
              <a:rPr lang="sv-SE" sz="4800" b="1" dirty="0" smtClean="0"/>
              <a:t/>
            </a:r>
            <a:br>
              <a:rPr lang="sv-SE" sz="4800" b="1" dirty="0" smtClean="0"/>
            </a:br>
            <a:r>
              <a:rPr lang="sv-SE" sz="2400" dirty="0" smtClean="0"/>
              <a:t>PROJEKT ansökan till Europeiska Regionala Utvecklingsfonden (ERUF) i Västsverige</a:t>
            </a:r>
            <a:br>
              <a:rPr lang="sv-SE" sz="2400" dirty="0" smtClean="0"/>
            </a:b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sv-SE" sz="2400" dirty="0" smtClean="0"/>
              <a:t>Tillväxt Norra Bohuslän 150807</a:t>
            </a:r>
            <a:r>
              <a:rPr lang="sv-SE" sz="2400" b="1" dirty="0" smtClean="0"/>
              <a:t/>
            </a:r>
            <a:br>
              <a:rPr lang="sv-SE" sz="2400" b="1" dirty="0" smtClean="0"/>
            </a:br>
            <a:r>
              <a:rPr lang="sv-SE" sz="2400" b="1" dirty="0" smtClean="0"/>
              <a:t/>
            </a:r>
            <a:br>
              <a:rPr lang="sv-SE" sz="2400" b="1" dirty="0" smtClean="0"/>
            </a:br>
            <a:endParaRPr lang="sv-SE" sz="2400" b="1" i="1" dirty="0"/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999" y="5768760"/>
            <a:ext cx="3228706" cy="731077"/>
          </a:xfrm>
          <a:prstGeom prst="rect">
            <a:avLst/>
          </a:prstGeom>
        </p:spPr>
      </p:pic>
      <p:pic>
        <p:nvPicPr>
          <p:cNvPr id="4" name="Bildobjekt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38" y="372385"/>
            <a:ext cx="1447800" cy="972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85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800" b="1" dirty="0" smtClean="0"/>
              <a:t>PROJEKTETS ÖVERGRIPANDE (LÅNGSIKTIGA) MÅL</a:t>
            </a:r>
            <a:endParaRPr lang="sv-SE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Bohuslän är en unik och attraktiv miljö för utveckling av hållbara maritima innovationer och tillväxtföretag med internationell konkurrenskraft.</a:t>
            </a:r>
          </a:p>
          <a:p>
            <a:endParaRPr lang="sv-SE" dirty="0"/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41" y="5759930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094" y="5759930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4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800" b="1" dirty="0" smtClean="0"/>
              <a:t>PROJEKTETS MÅL</a:t>
            </a:r>
            <a:endParaRPr lang="sv-SE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Att skapa en innovativ och kreativ arena där företag, forskare och offentliga organisationer driver gemensamt maritimt utvecklingsarbete som ger ny kunskap, stärker företagens konkurrenskraft och bidrar till hållbar tillväxt i Bohuslän.</a:t>
            </a:r>
            <a:endParaRPr lang="sv-SE" dirty="0"/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84" y="5885180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094" y="5853456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2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800" b="1" dirty="0" smtClean="0"/>
              <a:t>PROJEKTETS DELMÅL</a:t>
            </a:r>
            <a:endParaRPr lang="sv-SE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Maritimt relaterade företag och forskare i regionen har kännedom om projektet och vilka möjligheter det erbjuder.</a:t>
            </a:r>
          </a:p>
          <a:p>
            <a:r>
              <a:rPr lang="sv-SE" dirty="0" smtClean="0"/>
              <a:t>Maritima företag i Bohuslän samt forskare och annan expertis attraheras till arenan och har en aktiv dialog om utveckling av hållbara innovationer.</a:t>
            </a:r>
          </a:p>
          <a:p>
            <a:r>
              <a:rPr lang="sv-SE" dirty="0" smtClean="0"/>
              <a:t>Maritima företag driver/deltar</a:t>
            </a:r>
            <a:r>
              <a:rPr lang="sv-SE" dirty="0"/>
              <a:t> </a:t>
            </a:r>
            <a:r>
              <a:rPr lang="sv-SE" dirty="0" smtClean="0"/>
              <a:t>i hållbart utvecklingsarbete tillsammans med forskare eller annan expertis och nyttjar arenans infrastruktur (testbäddar)</a:t>
            </a: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43" y="5885180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094" y="5885180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sz="2000" dirty="0" smtClean="0"/>
              <a:t>AKTIVITETER – Delmål I:</a:t>
            </a:r>
            <a:br>
              <a:rPr lang="sv-SE" sz="2000" dirty="0" smtClean="0"/>
            </a:br>
            <a:r>
              <a:rPr lang="sv-SE" sz="2000" dirty="0" smtClean="0"/>
              <a:t>Maritimt </a:t>
            </a:r>
            <a:r>
              <a:rPr lang="sv-SE" sz="2000" dirty="0"/>
              <a:t>relaterade företag och forskare i regionen har kännedom om projektet och vilka möjligheter det erbjuder.</a:t>
            </a:r>
            <a:br>
              <a:rPr lang="sv-SE" sz="2000" dirty="0"/>
            </a:br>
            <a:endParaRPr lang="sv-SE" sz="2000" dirty="0"/>
          </a:p>
        </p:txBody>
      </p:sp>
      <p:sp>
        <p:nvSpPr>
          <p:cNvPr id="4" name="Rektangel 3"/>
          <p:cNvSpPr/>
          <p:nvPr/>
        </p:nvSpPr>
        <p:spPr>
          <a:xfrm>
            <a:off x="3988200" y="1689899"/>
            <a:ext cx="1647757" cy="598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err="1" smtClean="0"/>
              <a:t>ProjektPLAN</a:t>
            </a:r>
            <a:endParaRPr lang="sv-SE" sz="1200" dirty="0" smtClean="0"/>
          </a:p>
          <a:p>
            <a:pPr algn="ctr"/>
            <a:r>
              <a:rPr lang="sv-SE" sz="1200" dirty="0" smtClean="0"/>
              <a:t> med tydligt erbjudande</a:t>
            </a:r>
            <a:endParaRPr lang="sv-SE" sz="1200" dirty="0"/>
          </a:p>
        </p:txBody>
      </p:sp>
      <p:sp>
        <p:nvSpPr>
          <p:cNvPr id="5" name="Rektangel 4"/>
          <p:cNvSpPr/>
          <p:nvPr/>
        </p:nvSpPr>
        <p:spPr>
          <a:xfrm>
            <a:off x="3988200" y="3379796"/>
            <a:ext cx="1616269" cy="598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 smtClean="0"/>
          </a:p>
          <a:p>
            <a:pPr algn="ctr"/>
            <a:r>
              <a:rPr lang="sv-SE" sz="1100" dirty="0" smtClean="0"/>
              <a:t>KOMMUNIKATIONS-STRATEGI  &amp;</a:t>
            </a:r>
          </a:p>
          <a:p>
            <a:pPr algn="ctr"/>
            <a:r>
              <a:rPr lang="sv-SE" sz="1100" dirty="0" smtClean="0"/>
              <a:t>PLAN</a:t>
            </a:r>
          </a:p>
          <a:p>
            <a:pPr algn="ctr"/>
            <a:r>
              <a:rPr lang="sv-SE" sz="1100" dirty="0" smtClean="0"/>
              <a:t> </a:t>
            </a:r>
            <a:endParaRPr lang="sv-SE" sz="1100" dirty="0"/>
          </a:p>
        </p:txBody>
      </p:sp>
      <p:cxnSp>
        <p:nvCxnSpPr>
          <p:cNvPr id="7" name="Rak 6"/>
          <p:cNvCxnSpPr>
            <a:endCxn id="20" idx="0"/>
          </p:cNvCxnSpPr>
          <p:nvPr/>
        </p:nvCxnSpPr>
        <p:spPr>
          <a:xfrm flipH="1">
            <a:off x="2555598" y="3999079"/>
            <a:ext cx="1642507" cy="4828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>
            <a:off x="4743860" y="3978086"/>
            <a:ext cx="1" cy="5038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>
            <a:endCxn id="22" idx="0"/>
          </p:cNvCxnSpPr>
          <p:nvPr/>
        </p:nvCxnSpPr>
        <p:spPr>
          <a:xfrm>
            <a:off x="5258128" y="3999079"/>
            <a:ext cx="2005035" cy="4828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Högerböjd 15"/>
          <p:cNvSpPr/>
          <p:nvPr/>
        </p:nvSpPr>
        <p:spPr>
          <a:xfrm rot="10800000">
            <a:off x="5677933" y="1941809"/>
            <a:ext cx="682193" cy="1794864"/>
          </a:xfrm>
          <a:prstGeom prst="curv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7" name="Högerböjd 16"/>
          <p:cNvSpPr/>
          <p:nvPr/>
        </p:nvSpPr>
        <p:spPr>
          <a:xfrm>
            <a:off x="3180065" y="1920817"/>
            <a:ext cx="808135" cy="1847344"/>
          </a:xfrm>
          <a:prstGeom prst="curv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6455028" y="2679221"/>
            <a:ext cx="9695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Förfining av erbjudande</a:t>
            </a:r>
            <a:endParaRPr lang="sv-SE" sz="1100" dirty="0"/>
          </a:p>
        </p:txBody>
      </p:sp>
      <p:sp>
        <p:nvSpPr>
          <p:cNvPr id="20" name="Rektangel 19"/>
          <p:cNvSpPr/>
          <p:nvPr/>
        </p:nvSpPr>
        <p:spPr>
          <a:xfrm>
            <a:off x="1747463" y="4481907"/>
            <a:ext cx="1616269" cy="598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 smtClean="0"/>
          </a:p>
          <a:p>
            <a:pPr algn="ctr"/>
            <a:r>
              <a:rPr lang="sv-SE" sz="1200" dirty="0" smtClean="0"/>
              <a:t>Uppsökande verksamhet</a:t>
            </a:r>
          </a:p>
          <a:p>
            <a:pPr algn="ctr"/>
            <a:r>
              <a:rPr lang="sv-SE" sz="1200" dirty="0" smtClean="0"/>
              <a:t> </a:t>
            </a:r>
            <a:endParaRPr lang="sv-SE" sz="1200" dirty="0"/>
          </a:p>
        </p:txBody>
      </p:sp>
      <p:sp>
        <p:nvSpPr>
          <p:cNvPr id="21" name="Rektangel 20"/>
          <p:cNvSpPr/>
          <p:nvPr/>
        </p:nvSpPr>
        <p:spPr>
          <a:xfrm>
            <a:off x="3988200" y="4481907"/>
            <a:ext cx="1616269" cy="598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 smtClean="0"/>
          </a:p>
          <a:p>
            <a:pPr algn="ctr"/>
            <a:r>
              <a:rPr lang="sv-SE" sz="1200" dirty="0"/>
              <a:t>M</a:t>
            </a:r>
            <a:r>
              <a:rPr lang="sv-SE" sz="1200" dirty="0" smtClean="0"/>
              <a:t>ötesplatser</a:t>
            </a:r>
          </a:p>
          <a:p>
            <a:pPr algn="ctr"/>
            <a:r>
              <a:rPr lang="sv-SE" sz="1200" dirty="0" smtClean="0"/>
              <a:t> </a:t>
            </a:r>
            <a:endParaRPr lang="sv-SE" sz="1200" dirty="0"/>
          </a:p>
        </p:txBody>
      </p:sp>
      <p:sp>
        <p:nvSpPr>
          <p:cNvPr id="22" name="Rektangel 21"/>
          <p:cNvSpPr/>
          <p:nvPr/>
        </p:nvSpPr>
        <p:spPr>
          <a:xfrm>
            <a:off x="6455028" y="4481907"/>
            <a:ext cx="1616269" cy="598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 smtClean="0"/>
          </a:p>
          <a:p>
            <a:pPr algn="ctr"/>
            <a:r>
              <a:rPr lang="sv-SE" sz="1200" dirty="0" smtClean="0"/>
              <a:t>PR material</a:t>
            </a:r>
          </a:p>
          <a:p>
            <a:pPr algn="ctr"/>
            <a:r>
              <a:rPr lang="sv-SE" sz="1200" dirty="0" smtClean="0"/>
              <a:t>Kommunikations-verktyg</a:t>
            </a:r>
          </a:p>
          <a:p>
            <a:pPr algn="ctr"/>
            <a:r>
              <a:rPr lang="sv-SE" sz="1200" dirty="0" smtClean="0"/>
              <a:t> </a:t>
            </a:r>
            <a:endParaRPr lang="sv-SE" sz="1200" dirty="0"/>
          </a:p>
        </p:txBody>
      </p:sp>
      <p:sp>
        <p:nvSpPr>
          <p:cNvPr id="26" name="textruta 25"/>
          <p:cNvSpPr txBox="1"/>
          <p:nvPr/>
        </p:nvSpPr>
        <p:spPr>
          <a:xfrm>
            <a:off x="4059294" y="5248133"/>
            <a:ext cx="1660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För företag, forskare, offentliga org.: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Workshops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Konferenser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Seminarier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”Almedalen”</a:t>
            </a:r>
          </a:p>
          <a:p>
            <a:endParaRPr lang="sv-SE" sz="1200" dirty="0"/>
          </a:p>
        </p:txBody>
      </p:sp>
      <p:sp>
        <p:nvSpPr>
          <p:cNvPr id="27" name="textruta 26"/>
          <p:cNvSpPr txBox="1"/>
          <p:nvPr/>
        </p:nvSpPr>
        <p:spPr>
          <a:xfrm>
            <a:off x="6646595" y="5253584"/>
            <a:ext cx="13901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sv-SE" sz="1200" dirty="0" smtClean="0"/>
              <a:t>Websida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Info film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Pressreleaser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Nyhetsbrev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Sociala medier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Infobroschyr</a:t>
            </a:r>
          </a:p>
        </p:txBody>
      </p:sp>
      <p:sp>
        <p:nvSpPr>
          <p:cNvPr id="28" name="Explosion 2 27"/>
          <p:cNvSpPr/>
          <p:nvPr/>
        </p:nvSpPr>
        <p:spPr>
          <a:xfrm>
            <a:off x="1437852" y="1920817"/>
            <a:ext cx="1579538" cy="1112605"/>
          </a:xfrm>
          <a:prstGeom prst="irregularSeal2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err="1" smtClean="0"/>
              <a:t>Bench-marking</a:t>
            </a:r>
            <a:endParaRPr lang="sv-SE" sz="1100" dirty="0"/>
          </a:p>
        </p:txBody>
      </p:sp>
      <p:sp>
        <p:nvSpPr>
          <p:cNvPr id="29" name="textruta 28"/>
          <p:cNvSpPr txBox="1"/>
          <p:nvPr/>
        </p:nvSpPr>
        <p:spPr>
          <a:xfrm>
            <a:off x="1259432" y="3033422"/>
            <a:ext cx="192063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För att utveckla unik och attraktiv arbetsmodell</a:t>
            </a:r>
            <a:endParaRPr lang="sv-SE" sz="1400" dirty="0"/>
          </a:p>
          <a:p>
            <a:r>
              <a:rPr lang="sv-SE" sz="1050" i="1" dirty="0" err="1" smtClean="0"/>
              <a:t>T,ex</a:t>
            </a:r>
            <a:r>
              <a:rPr lang="sv-SE" sz="1050" i="1" dirty="0"/>
              <a:t>:</a:t>
            </a:r>
            <a:endParaRPr lang="sv-SE" sz="1050" i="1" dirty="0" smtClean="0"/>
          </a:p>
          <a:p>
            <a:pPr marL="285750" indent="-285750">
              <a:buFont typeface="Arial"/>
              <a:buChar char="•"/>
            </a:pPr>
            <a:r>
              <a:rPr lang="sv-SE" sz="1050" i="1" dirty="0" smtClean="0"/>
              <a:t>Fashion Center (Borås)</a:t>
            </a:r>
          </a:p>
          <a:p>
            <a:pPr marL="285750" indent="-285750">
              <a:buFont typeface="Arial"/>
              <a:buChar char="•"/>
            </a:pPr>
            <a:r>
              <a:rPr lang="sv-SE" sz="1050" i="1" dirty="0" smtClean="0"/>
              <a:t>Grythyttan</a:t>
            </a:r>
          </a:p>
          <a:p>
            <a:pPr marL="285750" indent="-285750">
              <a:buFont typeface="Arial"/>
              <a:buChar char="•"/>
            </a:pPr>
            <a:r>
              <a:rPr lang="sv-SE" sz="1050" i="1" dirty="0" err="1" smtClean="0"/>
              <a:t>Marsperience</a:t>
            </a:r>
            <a:endParaRPr lang="sv-SE" sz="1050" i="1" dirty="0" smtClean="0"/>
          </a:p>
        </p:txBody>
      </p:sp>
      <p:sp>
        <p:nvSpPr>
          <p:cNvPr id="30" name="textruta 29"/>
          <p:cNvSpPr txBox="1"/>
          <p:nvPr/>
        </p:nvSpPr>
        <p:spPr>
          <a:xfrm>
            <a:off x="1592627" y="5248133"/>
            <a:ext cx="1797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Till företag i Bohuslän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Analysera företagens behov (teknik, affär, marknad)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 smtClean="0"/>
              <a:t>Kommunicera FoU resultat/möjligheter</a:t>
            </a:r>
          </a:p>
          <a:p>
            <a:endParaRPr lang="sv-SE" sz="1200" dirty="0"/>
          </a:p>
        </p:txBody>
      </p:sp>
      <p:sp>
        <p:nvSpPr>
          <p:cNvPr id="35" name="Rektangel 34"/>
          <p:cNvSpPr/>
          <p:nvPr/>
        </p:nvSpPr>
        <p:spPr>
          <a:xfrm>
            <a:off x="4019688" y="2550592"/>
            <a:ext cx="1616269" cy="598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 smtClean="0"/>
          </a:p>
          <a:p>
            <a:pPr algn="ctr"/>
            <a:r>
              <a:rPr lang="sv-SE" sz="1100" dirty="0" smtClean="0"/>
              <a:t>UNIK &amp; ATTRAKTIV</a:t>
            </a:r>
          </a:p>
          <a:p>
            <a:pPr algn="ctr"/>
            <a:r>
              <a:rPr lang="sv-SE" sz="1100" dirty="0" smtClean="0"/>
              <a:t>ARBETSMODELL</a:t>
            </a:r>
          </a:p>
          <a:p>
            <a:pPr algn="ctr"/>
            <a:r>
              <a:rPr lang="sv-SE" sz="1100" dirty="0" smtClean="0"/>
              <a:t> </a:t>
            </a:r>
            <a:endParaRPr lang="sv-SE" sz="1100" dirty="0"/>
          </a:p>
        </p:txBody>
      </p:sp>
      <p:sp>
        <p:nvSpPr>
          <p:cNvPr id="39" name="Upp-ned 38"/>
          <p:cNvSpPr/>
          <p:nvPr/>
        </p:nvSpPr>
        <p:spPr>
          <a:xfrm>
            <a:off x="4743860" y="2309179"/>
            <a:ext cx="136438" cy="188931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Upp-ned 40"/>
          <p:cNvSpPr/>
          <p:nvPr/>
        </p:nvSpPr>
        <p:spPr>
          <a:xfrm>
            <a:off x="4743860" y="3169871"/>
            <a:ext cx="136438" cy="188931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3" name="Bildobjekt 2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27" y="5921122"/>
            <a:ext cx="1447800" cy="972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900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2000" dirty="0" smtClean="0"/>
              <a:t>AKTIVITETER – Delmål </a:t>
            </a:r>
            <a:r>
              <a:rPr lang="sv-SE" sz="2000" dirty="0"/>
              <a:t>II: Maritima företag i Bohuslän samt forskare och annan expertis attraheras till arenan och har en aktiv dialog </a:t>
            </a:r>
            <a:r>
              <a:rPr lang="sv-SE" sz="2000" dirty="0" smtClean="0"/>
              <a:t>för </a:t>
            </a:r>
            <a:r>
              <a:rPr lang="sv-SE" sz="2000" dirty="0"/>
              <a:t>utveckling av hållbara innovationer.</a:t>
            </a:r>
            <a:br>
              <a:rPr lang="sv-SE" sz="2000" dirty="0"/>
            </a:b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Affärsrådgivning</a:t>
            </a:r>
          </a:p>
          <a:p>
            <a:r>
              <a:rPr lang="sv-SE" dirty="0" smtClean="0"/>
              <a:t>Konceptutveckling</a:t>
            </a:r>
          </a:p>
          <a:p>
            <a:r>
              <a:rPr lang="sv-SE" dirty="0" smtClean="0"/>
              <a:t>Inventera och tillgängliggöra befintliga </a:t>
            </a:r>
            <a:r>
              <a:rPr lang="sv-SE" dirty="0"/>
              <a:t>testfaciliteter</a:t>
            </a:r>
            <a:endParaRPr lang="sv-SE" dirty="0" smtClean="0"/>
          </a:p>
          <a:p>
            <a:r>
              <a:rPr lang="sv-SE" dirty="0" smtClean="0"/>
              <a:t>Bidra till etablering av nya testfaciliteter</a:t>
            </a:r>
          </a:p>
          <a:p>
            <a:r>
              <a:rPr lang="sv-SE" dirty="0"/>
              <a:t>Etablera ny </a:t>
            </a:r>
            <a:r>
              <a:rPr lang="sv-SE" dirty="0" smtClean="0"/>
              <a:t>arbetsmodell</a:t>
            </a:r>
          </a:p>
          <a:p>
            <a:r>
              <a:rPr lang="sv-SE" dirty="0" smtClean="0"/>
              <a:t>Arrangera interaktiva mötesplatser för företagen i Bohuslän samt forskare och offentliga organisationer</a:t>
            </a:r>
            <a:endParaRPr lang="sv-SE" dirty="0"/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6" y="5885180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516" y="5885180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7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2000" dirty="0" smtClean="0"/>
              <a:t>AKTIVITETER – Delmål </a:t>
            </a:r>
            <a:r>
              <a:rPr lang="sv-SE" sz="2000" dirty="0"/>
              <a:t>III: Maritima företag driver/deltar i hållbart utvecklingsarbete tillsammans med forskare eller annan expertis och nyttjar arenans infrastruktur (testbäddar)</a:t>
            </a:r>
            <a:br>
              <a:rPr lang="sv-SE" sz="2000" dirty="0"/>
            </a:b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Kommunicera </a:t>
            </a:r>
            <a:r>
              <a:rPr lang="sv-SE" dirty="0" err="1" smtClean="0"/>
              <a:t>success</a:t>
            </a:r>
            <a:r>
              <a:rPr lang="sv-SE" dirty="0" smtClean="0"/>
              <a:t> </a:t>
            </a:r>
            <a:r>
              <a:rPr lang="sv-SE" dirty="0" err="1" smtClean="0"/>
              <a:t>stories</a:t>
            </a:r>
            <a:endParaRPr lang="sv-SE" dirty="0"/>
          </a:p>
          <a:p>
            <a:r>
              <a:rPr lang="sv-SE" dirty="0" smtClean="0"/>
              <a:t>Arrangera interaktiva mötesplatser med nationella och internationella deltagare.</a:t>
            </a:r>
            <a:endParaRPr lang="sv-SE" dirty="0"/>
          </a:p>
          <a:p>
            <a:r>
              <a:rPr lang="sv-SE" dirty="0"/>
              <a:t>Katalysera </a:t>
            </a:r>
            <a:r>
              <a:rPr lang="sv-SE" dirty="0" smtClean="0"/>
              <a:t>projektutvecklingsarbete </a:t>
            </a:r>
            <a:endParaRPr lang="sv-SE" dirty="0"/>
          </a:p>
          <a:p>
            <a:pPr lvl="1"/>
            <a:r>
              <a:rPr lang="sv-SE" dirty="0"/>
              <a:t>Projektplanering</a:t>
            </a:r>
          </a:p>
          <a:p>
            <a:pPr lvl="1"/>
            <a:r>
              <a:rPr lang="sv-SE" dirty="0"/>
              <a:t>Identifiera </a:t>
            </a:r>
            <a:r>
              <a:rPr lang="sv-SE" dirty="0" smtClean="0"/>
              <a:t>projektledare</a:t>
            </a:r>
          </a:p>
          <a:p>
            <a:pPr lvl="1"/>
            <a:r>
              <a:rPr lang="sv-SE" dirty="0" smtClean="0"/>
              <a:t>Identifiera behov av testanläggningar</a:t>
            </a:r>
            <a:endParaRPr lang="sv-SE" dirty="0"/>
          </a:p>
          <a:p>
            <a:pPr lvl="1"/>
            <a:r>
              <a:rPr lang="sv-SE" dirty="0"/>
              <a:t>Lotsa till relevanta kompetenser</a:t>
            </a:r>
          </a:p>
          <a:p>
            <a:pPr lvl="1"/>
            <a:r>
              <a:rPr lang="sv-SE" dirty="0"/>
              <a:t>Stöd vid ansökan om </a:t>
            </a:r>
            <a:r>
              <a:rPr lang="sv-SE" dirty="0" smtClean="0"/>
              <a:t>finansiering</a:t>
            </a:r>
          </a:p>
          <a:p>
            <a:pPr lvl="1"/>
            <a:r>
              <a:rPr lang="sv-SE" dirty="0" smtClean="0"/>
              <a:t>mm</a:t>
            </a:r>
            <a:endParaRPr lang="sv-SE" dirty="0"/>
          </a:p>
          <a:p>
            <a:endParaRPr lang="sv-SE" dirty="0" smtClean="0"/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7" y="5885180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555" y="5815399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64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/>
          <p:cNvSpPr/>
          <p:nvPr/>
        </p:nvSpPr>
        <p:spPr>
          <a:xfrm>
            <a:off x="881602" y="4461964"/>
            <a:ext cx="7274479" cy="1033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ktangel 24"/>
          <p:cNvSpPr/>
          <p:nvPr/>
        </p:nvSpPr>
        <p:spPr>
          <a:xfrm>
            <a:off x="881602" y="3239269"/>
            <a:ext cx="7274479" cy="1095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24" name="Rektangel 23"/>
          <p:cNvSpPr/>
          <p:nvPr/>
        </p:nvSpPr>
        <p:spPr>
          <a:xfrm>
            <a:off x="881602" y="1814854"/>
            <a:ext cx="7274479" cy="13235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-2096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sv-SE" sz="2800" b="1" dirty="0" smtClean="0"/>
              <a:t>TIDSPLAN</a:t>
            </a:r>
            <a:endParaRPr lang="sv-SE" sz="2800" b="1" dirty="0"/>
          </a:p>
        </p:txBody>
      </p:sp>
      <p:cxnSp>
        <p:nvCxnSpPr>
          <p:cNvPr id="5" name="Rak pil 4"/>
          <p:cNvCxnSpPr/>
          <p:nvPr/>
        </p:nvCxnSpPr>
        <p:spPr>
          <a:xfrm flipV="1">
            <a:off x="881602" y="1521984"/>
            <a:ext cx="7420153" cy="209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ruta 5"/>
          <p:cNvSpPr txBox="1"/>
          <p:nvPr/>
        </p:nvSpPr>
        <p:spPr>
          <a:xfrm>
            <a:off x="1700233" y="1018167"/>
            <a:ext cx="61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ÅR 1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4203572" y="1018167"/>
            <a:ext cx="61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ÅR 2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6948303" y="1018167"/>
            <a:ext cx="61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ÅR 3</a:t>
            </a:r>
            <a:endParaRPr lang="sv-SE" dirty="0"/>
          </a:p>
        </p:txBody>
      </p:sp>
      <p:cxnSp>
        <p:nvCxnSpPr>
          <p:cNvPr id="10" name="Rak 9"/>
          <p:cNvCxnSpPr/>
          <p:nvPr/>
        </p:nvCxnSpPr>
        <p:spPr>
          <a:xfrm>
            <a:off x="3127589" y="1387499"/>
            <a:ext cx="0" cy="2499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5935291" y="1424440"/>
            <a:ext cx="0" cy="2499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1221009" y="2078381"/>
            <a:ext cx="662505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Affärsplan</a:t>
            </a:r>
            <a:endParaRPr lang="sv-SE" sz="900" dirty="0"/>
          </a:p>
        </p:txBody>
      </p:sp>
      <p:sp>
        <p:nvSpPr>
          <p:cNvPr id="13" name="textruta 12"/>
          <p:cNvSpPr txBox="1"/>
          <p:nvPr/>
        </p:nvSpPr>
        <p:spPr>
          <a:xfrm>
            <a:off x="1955976" y="2025563"/>
            <a:ext cx="1051446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 smtClean="0"/>
              <a:t>Kommunikations-plan</a:t>
            </a:r>
            <a:endParaRPr lang="sv-SE" sz="900" dirty="0"/>
          </a:p>
        </p:txBody>
      </p:sp>
      <p:sp>
        <p:nvSpPr>
          <p:cNvPr id="14" name="textruta 13"/>
          <p:cNvSpPr txBox="1"/>
          <p:nvPr/>
        </p:nvSpPr>
        <p:spPr>
          <a:xfrm>
            <a:off x="2208801" y="4686311"/>
            <a:ext cx="1886856" cy="78483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 smtClean="0"/>
              <a:t>Uppsökande verksamhet</a:t>
            </a:r>
          </a:p>
          <a:p>
            <a:r>
              <a:rPr lang="sv-SE" sz="900" dirty="0" smtClean="0"/>
              <a:t>Behovsanalys</a:t>
            </a:r>
          </a:p>
          <a:p>
            <a:r>
              <a:rPr lang="sv-SE" sz="900" dirty="0" smtClean="0"/>
              <a:t>Lotsning</a:t>
            </a:r>
          </a:p>
          <a:p>
            <a:r>
              <a:rPr lang="sv-SE" sz="900" dirty="0" smtClean="0"/>
              <a:t>Projektledning</a:t>
            </a:r>
          </a:p>
          <a:p>
            <a:r>
              <a:rPr lang="sv-SE" sz="900" dirty="0" smtClean="0"/>
              <a:t>Stöd vid ansökan om finansiering</a:t>
            </a:r>
            <a:endParaRPr lang="sv-SE" sz="900" dirty="0"/>
          </a:p>
        </p:txBody>
      </p:sp>
      <p:sp>
        <p:nvSpPr>
          <p:cNvPr id="16" name="textruta 15"/>
          <p:cNvSpPr txBox="1"/>
          <p:nvPr/>
        </p:nvSpPr>
        <p:spPr>
          <a:xfrm>
            <a:off x="966404" y="3561150"/>
            <a:ext cx="593751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Hemsida</a:t>
            </a:r>
            <a:endParaRPr lang="sv-SE" sz="900" dirty="0"/>
          </a:p>
        </p:txBody>
      </p:sp>
      <p:sp>
        <p:nvSpPr>
          <p:cNvPr id="17" name="textruta 16"/>
          <p:cNvSpPr txBox="1"/>
          <p:nvPr/>
        </p:nvSpPr>
        <p:spPr>
          <a:xfrm>
            <a:off x="4447702" y="3561150"/>
            <a:ext cx="550245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Infofilm</a:t>
            </a:r>
            <a:endParaRPr lang="sv-SE" sz="900" dirty="0"/>
          </a:p>
        </p:txBody>
      </p:sp>
      <p:sp>
        <p:nvSpPr>
          <p:cNvPr id="18" name="textruta 17"/>
          <p:cNvSpPr txBox="1"/>
          <p:nvPr/>
        </p:nvSpPr>
        <p:spPr>
          <a:xfrm>
            <a:off x="1700233" y="3561150"/>
            <a:ext cx="723707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Nyhetsbrev</a:t>
            </a:r>
            <a:endParaRPr lang="sv-SE" sz="900" dirty="0"/>
          </a:p>
        </p:txBody>
      </p:sp>
      <p:sp>
        <p:nvSpPr>
          <p:cNvPr id="20" name="textruta 19"/>
          <p:cNvSpPr txBox="1"/>
          <p:nvPr/>
        </p:nvSpPr>
        <p:spPr>
          <a:xfrm>
            <a:off x="5935291" y="3561150"/>
            <a:ext cx="883700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err="1" smtClean="0"/>
              <a:t>Success</a:t>
            </a:r>
            <a:r>
              <a:rPr lang="sv-SE" sz="900" dirty="0" smtClean="0"/>
              <a:t> </a:t>
            </a:r>
            <a:r>
              <a:rPr lang="sv-SE" sz="900" dirty="0" err="1" smtClean="0"/>
              <a:t>stories</a:t>
            </a:r>
            <a:endParaRPr lang="sv-SE" sz="900" dirty="0"/>
          </a:p>
        </p:txBody>
      </p:sp>
      <p:sp>
        <p:nvSpPr>
          <p:cNvPr id="21" name="textruta 20"/>
          <p:cNvSpPr txBox="1"/>
          <p:nvPr/>
        </p:nvSpPr>
        <p:spPr>
          <a:xfrm>
            <a:off x="2010645" y="2433558"/>
            <a:ext cx="816299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Utveckla unik </a:t>
            </a:r>
          </a:p>
          <a:p>
            <a:r>
              <a:rPr lang="sv-SE" sz="900" dirty="0" smtClean="0"/>
              <a:t>arbetsmodell</a:t>
            </a:r>
            <a:endParaRPr lang="sv-SE" sz="900" dirty="0"/>
          </a:p>
        </p:txBody>
      </p:sp>
      <p:sp>
        <p:nvSpPr>
          <p:cNvPr id="22" name="textruta 21"/>
          <p:cNvSpPr txBox="1"/>
          <p:nvPr/>
        </p:nvSpPr>
        <p:spPr>
          <a:xfrm>
            <a:off x="2557194" y="3561150"/>
            <a:ext cx="550245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Infofilm</a:t>
            </a:r>
            <a:endParaRPr lang="sv-SE" sz="900" dirty="0"/>
          </a:p>
        </p:txBody>
      </p:sp>
      <p:sp>
        <p:nvSpPr>
          <p:cNvPr id="23" name="textruta 22"/>
          <p:cNvSpPr txBox="1"/>
          <p:nvPr/>
        </p:nvSpPr>
        <p:spPr>
          <a:xfrm>
            <a:off x="7120244" y="3561150"/>
            <a:ext cx="550245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Infofilm</a:t>
            </a:r>
            <a:endParaRPr lang="sv-SE" sz="900" dirty="0"/>
          </a:p>
        </p:txBody>
      </p:sp>
      <p:sp>
        <p:nvSpPr>
          <p:cNvPr id="27" name="Rektangel 26"/>
          <p:cNvSpPr/>
          <p:nvPr/>
        </p:nvSpPr>
        <p:spPr>
          <a:xfrm>
            <a:off x="881602" y="5656770"/>
            <a:ext cx="7274479" cy="1033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ruta 27"/>
          <p:cNvSpPr txBox="1"/>
          <p:nvPr/>
        </p:nvSpPr>
        <p:spPr>
          <a:xfrm>
            <a:off x="916633" y="1833406"/>
            <a:ext cx="2276961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sz="1000" b="1" dirty="0" smtClean="0"/>
              <a:t>VERKSAMHETSUTVECKLA/LÄRPROCESS</a:t>
            </a:r>
            <a:endParaRPr lang="sv-SE" sz="1000" b="1" dirty="0"/>
          </a:p>
        </p:txBody>
      </p:sp>
      <p:sp>
        <p:nvSpPr>
          <p:cNvPr id="29" name="textruta 28"/>
          <p:cNvSpPr txBox="1"/>
          <p:nvPr/>
        </p:nvSpPr>
        <p:spPr>
          <a:xfrm>
            <a:off x="916633" y="3246082"/>
            <a:ext cx="217764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sz="1000" b="1" dirty="0" smtClean="0"/>
              <a:t>KOMMUNIKATION &amp; MÖTESPLATSER</a:t>
            </a:r>
            <a:endParaRPr lang="sv-SE" sz="1000" b="1" dirty="0"/>
          </a:p>
        </p:txBody>
      </p:sp>
      <p:sp>
        <p:nvSpPr>
          <p:cNvPr id="30" name="textruta 29"/>
          <p:cNvSpPr txBox="1"/>
          <p:nvPr/>
        </p:nvSpPr>
        <p:spPr>
          <a:xfrm>
            <a:off x="916633" y="4482674"/>
            <a:ext cx="1854795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sz="1000" b="1" dirty="0" smtClean="0"/>
              <a:t>UTVECKLINGSARBETE/PROJEKT</a:t>
            </a:r>
            <a:endParaRPr lang="sv-SE" sz="1000" b="1" dirty="0"/>
          </a:p>
        </p:txBody>
      </p:sp>
      <p:sp>
        <p:nvSpPr>
          <p:cNvPr id="31" name="textruta 30"/>
          <p:cNvSpPr txBox="1"/>
          <p:nvPr/>
        </p:nvSpPr>
        <p:spPr>
          <a:xfrm>
            <a:off x="916633" y="5658259"/>
            <a:ext cx="1848095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sz="1000" b="1" dirty="0" smtClean="0"/>
              <a:t>INFRASTRUKTUR/TESTBÄDDAR</a:t>
            </a:r>
            <a:endParaRPr lang="sv-SE" sz="1000" b="1" dirty="0"/>
          </a:p>
        </p:txBody>
      </p:sp>
      <p:sp>
        <p:nvSpPr>
          <p:cNvPr id="32" name="textruta 31"/>
          <p:cNvSpPr txBox="1"/>
          <p:nvPr/>
        </p:nvSpPr>
        <p:spPr>
          <a:xfrm>
            <a:off x="3249282" y="3561150"/>
            <a:ext cx="723707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Nyhetsbrev</a:t>
            </a:r>
            <a:endParaRPr lang="sv-SE" sz="900" dirty="0"/>
          </a:p>
        </p:txBody>
      </p:sp>
      <p:sp>
        <p:nvSpPr>
          <p:cNvPr id="33" name="textruta 32"/>
          <p:cNvSpPr txBox="1"/>
          <p:nvPr/>
        </p:nvSpPr>
        <p:spPr>
          <a:xfrm>
            <a:off x="5042737" y="3561150"/>
            <a:ext cx="723707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Nyhetsbrev</a:t>
            </a:r>
            <a:endParaRPr lang="sv-SE" sz="900" dirty="0"/>
          </a:p>
        </p:txBody>
      </p:sp>
      <p:cxnSp>
        <p:nvCxnSpPr>
          <p:cNvPr id="39" name="Rak pil 38"/>
          <p:cNvCxnSpPr/>
          <p:nvPr/>
        </p:nvCxnSpPr>
        <p:spPr>
          <a:xfrm>
            <a:off x="2826944" y="4618361"/>
            <a:ext cx="5154719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ruta 40"/>
          <p:cNvSpPr txBox="1"/>
          <p:nvPr/>
        </p:nvSpPr>
        <p:spPr>
          <a:xfrm>
            <a:off x="5795890" y="2603080"/>
            <a:ext cx="1364476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Revidering av affärsplan?</a:t>
            </a:r>
            <a:endParaRPr lang="sv-SE" sz="900" dirty="0"/>
          </a:p>
        </p:txBody>
      </p:sp>
      <p:sp>
        <p:nvSpPr>
          <p:cNvPr id="42" name="textruta 41"/>
          <p:cNvSpPr txBox="1"/>
          <p:nvPr/>
        </p:nvSpPr>
        <p:spPr>
          <a:xfrm>
            <a:off x="1484529" y="3859584"/>
            <a:ext cx="526688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Kick off</a:t>
            </a:r>
            <a:endParaRPr lang="sv-SE" sz="900" dirty="0"/>
          </a:p>
        </p:txBody>
      </p:sp>
      <p:sp>
        <p:nvSpPr>
          <p:cNvPr id="43" name="textruta 42"/>
          <p:cNvSpPr txBox="1"/>
          <p:nvPr/>
        </p:nvSpPr>
        <p:spPr>
          <a:xfrm>
            <a:off x="2247201" y="3859584"/>
            <a:ext cx="671979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Workshop</a:t>
            </a:r>
            <a:endParaRPr lang="sv-SE" sz="900" dirty="0"/>
          </a:p>
        </p:txBody>
      </p:sp>
      <p:sp>
        <p:nvSpPr>
          <p:cNvPr id="44" name="textruta 43"/>
          <p:cNvSpPr txBox="1"/>
          <p:nvPr/>
        </p:nvSpPr>
        <p:spPr>
          <a:xfrm>
            <a:off x="3309607" y="3859584"/>
            <a:ext cx="749292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Seminarium </a:t>
            </a:r>
            <a:endParaRPr lang="sv-SE" sz="900" dirty="0"/>
          </a:p>
        </p:txBody>
      </p:sp>
      <p:sp>
        <p:nvSpPr>
          <p:cNvPr id="45" name="textruta 44"/>
          <p:cNvSpPr txBox="1"/>
          <p:nvPr/>
        </p:nvSpPr>
        <p:spPr>
          <a:xfrm>
            <a:off x="5096600" y="3859584"/>
            <a:ext cx="749292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Seminarium </a:t>
            </a:r>
            <a:endParaRPr lang="sv-SE" sz="900" dirty="0"/>
          </a:p>
        </p:txBody>
      </p:sp>
      <p:sp>
        <p:nvSpPr>
          <p:cNvPr id="46" name="textruta 45"/>
          <p:cNvSpPr txBox="1"/>
          <p:nvPr/>
        </p:nvSpPr>
        <p:spPr>
          <a:xfrm>
            <a:off x="6747995" y="3877532"/>
            <a:ext cx="1322864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 smtClean="0"/>
              <a:t>Nationell/internationell</a:t>
            </a:r>
          </a:p>
          <a:p>
            <a:r>
              <a:rPr lang="sv-SE" sz="900" dirty="0"/>
              <a:t>k</a:t>
            </a:r>
            <a:r>
              <a:rPr lang="sv-SE" sz="900" dirty="0" smtClean="0"/>
              <a:t>onferens</a:t>
            </a:r>
            <a:endParaRPr lang="sv-SE" sz="900" dirty="0"/>
          </a:p>
        </p:txBody>
      </p:sp>
      <p:sp>
        <p:nvSpPr>
          <p:cNvPr id="47" name="textruta 46"/>
          <p:cNvSpPr txBox="1"/>
          <p:nvPr/>
        </p:nvSpPr>
        <p:spPr>
          <a:xfrm>
            <a:off x="4203572" y="3859584"/>
            <a:ext cx="671979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Workshop</a:t>
            </a:r>
            <a:endParaRPr lang="sv-SE" sz="900" dirty="0"/>
          </a:p>
        </p:txBody>
      </p:sp>
      <p:sp>
        <p:nvSpPr>
          <p:cNvPr id="49" name="textruta 48"/>
          <p:cNvSpPr txBox="1"/>
          <p:nvPr/>
        </p:nvSpPr>
        <p:spPr>
          <a:xfrm>
            <a:off x="6024720" y="3859584"/>
            <a:ext cx="671979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Workshop</a:t>
            </a:r>
            <a:endParaRPr lang="sv-SE" sz="900" dirty="0"/>
          </a:p>
        </p:txBody>
      </p:sp>
      <p:sp>
        <p:nvSpPr>
          <p:cNvPr id="50" name="textruta 49"/>
          <p:cNvSpPr txBox="1"/>
          <p:nvPr/>
        </p:nvSpPr>
        <p:spPr>
          <a:xfrm>
            <a:off x="967856" y="4757102"/>
            <a:ext cx="988119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 smtClean="0"/>
              <a:t>Avtalsmallar</a:t>
            </a:r>
          </a:p>
        </p:txBody>
      </p:sp>
      <p:cxnSp>
        <p:nvCxnSpPr>
          <p:cNvPr id="51" name="Rak pil 50"/>
          <p:cNvCxnSpPr/>
          <p:nvPr/>
        </p:nvCxnSpPr>
        <p:spPr>
          <a:xfrm>
            <a:off x="2993447" y="3395750"/>
            <a:ext cx="4988216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ruta 54"/>
          <p:cNvSpPr txBox="1"/>
          <p:nvPr/>
        </p:nvSpPr>
        <p:spPr>
          <a:xfrm>
            <a:off x="990469" y="5904480"/>
            <a:ext cx="988119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 smtClean="0"/>
              <a:t>Inventera &amp; tillgängliggöra befintliga testfaciliteter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2164110" y="5904480"/>
            <a:ext cx="988119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 smtClean="0"/>
              <a:t>Katalysera etablering av nya testbäddar i Bohuslän</a:t>
            </a:r>
          </a:p>
        </p:txBody>
      </p:sp>
      <p:sp>
        <p:nvSpPr>
          <p:cNvPr id="60" name="textruta 59"/>
          <p:cNvSpPr txBox="1"/>
          <p:nvPr/>
        </p:nvSpPr>
        <p:spPr>
          <a:xfrm>
            <a:off x="4297726" y="4728895"/>
            <a:ext cx="649412" cy="2462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1000" dirty="0" smtClean="0"/>
              <a:t>Projekt a</a:t>
            </a:r>
            <a:endParaRPr lang="sv-SE" sz="1000" dirty="0"/>
          </a:p>
        </p:txBody>
      </p:sp>
      <p:sp>
        <p:nvSpPr>
          <p:cNvPr id="61" name="textruta 60"/>
          <p:cNvSpPr txBox="1"/>
          <p:nvPr/>
        </p:nvSpPr>
        <p:spPr>
          <a:xfrm>
            <a:off x="5301445" y="4728895"/>
            <a:ext cx="655360" cy="2462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1000" dirty="0" smtClean="0"/>
              <a:t>Projekt b </a:t>
            </a:r>
            <a:endParaRPr lang="sv-SE" sz="1000" dirty="0"/>
          </a:p>
        </p:txBody>
      </p:sp>
      <p:sp>
        <p:nvSpPr>
          <p:cNvPr id="62" name="textruta 61"/>
          <p:cNvSpPr txBox="1"/>
          <p:nvPr/>
        </p:nvSpPr>
        <p:spPr>
          <a:xfrm>
            <a:off x="4734962" y="5072107"/>
            <a:ext cx="655360" cy="2462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1000" dirty="0" smtClean="0"/>
              <a:t>Projekt d</a:t>
            </a:r>
            <a:endParaRPr lang="sv-SE" sz="1000" dirty="0"/>
          </a:p>
        </p:txBody>
      </p:sp>
      <p:sp>
        <p:nvSpPr>
          <p:cNvPr id="63" name="textruta 62"/>
          <p:cNvSpPr txBox="1"/>
          <p:nvPr/>
        </p:nvSpPr>
        <p:spPr>
          <a:xfrm>
            <a:off x="6225028" y="4728895"/>
            <a:ext cx="642211" cy="2462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1000" dirty="0" smtClean="0"/>
              <a:t>Projekt c</a:t>
            </a:r>
            <a:endParaRPr lang="sv-SE" sz="1000" dirty="0"/>
          </a:p>
        </p:txBody>
      </p:sp>
      <p:sp>
        <p:nvSpPr>
          <p:cNvPr id="64" name="textruta 63"/>
          <p:cNvSpPr txBox="1"/>
          <p:nvPr/>
        </p:nvSpPr>
        <p:spPr>
          <a:xfrm>
            <a:off x="5826337" y="5072107"/>
            <a:ext cx="651791" cy="2462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1000" dirty="0" smtClean="0"/>
              <a:t>Projekt e</a:t>
            </a:r>
            <a:endParaRPr lang="sv-SE" sz="1000" dirty="0"/>
          </a:p>
        </p:txBody>
      </p:sp>
      <p:sp>
        <p:nvSpPr>
          <p:cNvPr id="65" name="textruta 64"/>
          <p:cNvSpPr txBox="1"/>
          <p:nvPr/>
        </p:nvSpPr>
        <p:spPr>
          <a:xfrm>
            <a:off x="6998661" y="5056450"/>
            <a:ext cx="627120" cy="2462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1000" dirty="0" smtClean="0"/>
              <a:t>Projekt f</a:t>
            </a:r>
            <a:endParaRPr lang="sv-SE" sz="1000" dirty="0"/>
          </a:p>
        </p:txBody>
      </p:sp>
      <p:sp>
        <p:nvSpPr>
          <p:cNvPr id="66" name="textruta 65"/>
          <p:cNvSpPr txBox="1"/>
          <p:nvPr/>
        </p:nvSpPr>
        <p:spPr>
          <a:xfrm>
            <a:off x="948321" y="2411393"/>
            <a:ext cx="973193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Benchmarking</a:t>
            </a:r>
          </a:p>
          <a:p>
            <a:r>
              <a:rPr lang="sv-SE" sz="900" dirty="0" smtClean="0"/>
              <a:t>/inspirationsresa</a:t>
            </a:r>
            <a:endParaRPr lang="sv-SE" sz="900" dirty="0"/>
          </a:p>
        </p:txBody>
      </p:sp>
      <p:sp>
        <p:nvSpPr>
          <p:cNvPr id="67" name="textruta 66"/>
          <p:cNvSpPr txBox="1"/>
          <p:nvPr/>
        </p:nvSpPr>
        <p:spPr>
          <a:xfrm>
            <a:off x="3309607" y="5905011"/>
            <a:ext cx="988119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900" dirty="0" smtClean="0"/>
              <a:t>Koppla projekt till lämpliga faciliteter/testbäddar</a:t>
            </a:r>
          </a:p>
        </p:txBody>
      </p:sp>
      <p:sp>
        <p:nvSpPr>
          <p:cNvPr id="71" name="Frihandsfigur 70"/>
          <p:cNvSpPr/>
          <p:nvPr/>
        </p:nvSpPr>
        <p:spPr>
          <a:xfrm>
            <a:off x="3309607" y="2603080"/>
            <a:ext cx="2350940" cy="355289"/>
          </a:xfrm>
          <a:custGeom>
            <a:avLst/>
            <a:gdLst>
              <a:gd name="connsiteX0" fmla="*/ 0 w 2350940"/>
              <a:gd name="connsiteY0" fmla="*/ 0 h 566798"/>
              <a:gd name="connsiteX1" fmla="*/ 73467 w 2350940"/>
              <a:gd name="connsiteY1" fmla="*/ 41985 h 566798"/>
              <a:gd name="connsiteX2" fmla="*/ 115448 w 2350940"/>
              <a:gd name="connsiteY2" fmla="*/ 62977 h 566798"/>
              <a:gd name="connsiteX3" fmla="*/ 178420 w 2350940"/>
              <a:gd name="connsiteY3" fmla="*/ 94466 h 566798"/>
              <a:gd name="connsiteX4" fmla="*/ 209905 w 2350940"/>
              <a:gd name="connsiteY4" fmla="*/ 125955 h 566798"/>
              <a:gd name="connsiteX5" fmla="*/ 272877 w 2350940"/>
              <a:gd name="connsiteY5" fmla="*/ 220421 h 566798"/>
              <a:gd name="connsiteX6" fmla="*/ 293868 w 2350940"/>
              <a:gd name="connsiteY6" fmla="*/ 262406 h 566798"/>
              <a:gd name="connsiteX7" fmla="*/ 304363 w 2350940"/>
              <a:gd name="connsiteY7" fmla="*/ 314888 h 566798"/>
              <a:gd name="connsiteX8" fmla="*/ 325353 w 2350940"/>
              <a:gd name="connsiteY8" fmla="*/ 356873 h 566798"/>
              <a:gd name="connsiteX9" fmla="*/ 304363 w 2350940"/>
              <a:gd name="connsiteY9" fmla="*/ 514317 h 566798"/>
              <a:gd name="connsiteX10" fmla="*/ 272877 w 2350940"/>
              <a:gd name="connsiteY10" fmla="*/ 524813 h 566798"/>
              <a:gd name="connsiteX11" fmla="*/ 241391 w 2350940"/>
              <a:gd name="connsiteY11" fmla="*/ 514317 h 566798"/>
              <a:gd name="connsiteX12" fmla="*/ 241391 w 2350940"/>
              <a:gd name="connsiteY12" fmla="*/ 409354 h 566798"/>
              <a:gd name="connsiteX13" fmla="*/ 283372 w 2350940"/>
              <a:gd name="connsiteY13" fmla="*/ 346376 h 566798"/>
              <a:gd name="connsiteX14" fmla="*/ 314858 w 2350940"/>
              <a:gd name="connsiteY14" fmla="*/ 304391 h 566798"/>
              <a:gd name="connsiteX15" fmla="*/ 335849 w 2350940"/>
              <a:gd name="connsiteY15" fmla="*/ 272903 h 566798"/>
              <a:gd name="connsiteX16" fmla="*/ 398820 w 2350940"/>
              <a:gd name="connsiteY16" fmla="*/ 220421 h 566798"/>
              <a:gd name="connsiteX17" fmla="*/ 472287 w 2350940"/>
              <a:gd name="connsiteY17" fmla="*/ 178436 h 566798"/>
              <a:gd name="connsiteX18" fmla="*/ 556249 w 2350940"/>
              <a:gd name="connsiteY18" fmla="*/ 188932 h 566798"/>
              <a:gd name="connsiteX19" fmla="*/ 577240 w 2350940"/>
              <a:gd name="connsiteY19" fmla="*/ 220421 h 566798"/>
              <a:gd name="connsiteX20" fmla="*/ 608726 w 2350940"/>
              <a:gd name="connsiteY20" fmla="*/ 283399 h 566798"/>
              <a:gd name="connsiteX21" fmla="*/ 640211 w 2350940"/>
              <a:gd name="connsiteY21" fmla="*/ 409354 h 566798"/>
              <a:gd name="connsiteX22" fmla="*/ 619221 w 2350940"/>
              <a:gd name="connsiteY22" fmla="*/ 514317 h 566798"/>
              <a:gd name="connsiteX23" fmla="*/ 598230 w 2350940"/>
              <a:gd name="connsiteY23" fmla="*/ 545806 h 566798"/>
              <a:gd name="connsiteX24" fmla="*/ 577240 w 2350940"/>
              <a:gd name="connsiteY24" fmla="*/ 503821 h 566798"/>
              <a:gd name="connsiteX25" fmla="*/ 608726 w 2350940"/>
              <a:gd name="connsiteY25" fmla="*/ 409354 h 566798"/>
              <a:gd name="connsiteX26" fmla="*/ 640211 w 2350940"/>
              <a:gd name="connsiteY26" fmla="*/ 367369 h 566798"/>
              <a:gd name="connsiteX27" fmla="*/ 661202 w 2350940"/>
              <a:gd name="connsiteY27" fmla="*/ 335880 h 566798"/>
              <a:gd name="connsiteX28" fmla="*/ 671697 w 2350940"/>
              <a:gd name="connsiteY28" fmla="*/ 293895 h 566798"/>
              <a:gd name="connsiteX29" fmla="*/ 703183 w 2350940"/>
              <a:gd name="connsiteY29" fmla="*/ 283399 h 566798"/>
              <a:gd name="connsiteX30" fmla="*/ 745164 w 2350940"/>
              <a:gd name="connsiteY30" fmla="*/ 262406 h 566798"/>
              <a:gd name="connsiteX31" fmla="*/ 787145 w 2350940"/>
              <a:gd name="connsiteY31" fmla="*/ 251910 h 566798"/>
              <a:gd name="connsiteX32" fmla="*/ 818631 w 2350940"/>
              <a:gd name="connsiteY32" fmla="*/ 241414 h 566798"/>
              <a:gd name="connsiteX33" fmla="*/ 860612 w 2350940"/>
              <a:gd name="connsiteY33" fmla="*/ 262406 h 566798"/>
              <a:gd name="connsiteX34" fmla="*/ 923583 w 2350940"/>
              <a:gd name="connsiteY34" fmla="*/ 325384 h 566798"/>
              <a:gd name="connsiteX35" fmla="*/ 944574 w 2350940"/>
              <a:gd name="connsiteY35" fmla="*/ 377865 h 566798"/>
              <a:gd name="connsiteX36" fmla="*/ 913088 w 2350940"/>
              <a:gd name="connsiteY36" fmla="*/ 545806 h 566798"/>
              <a:gd name="connsiteX37" fmla="*/ 839621 w 2350940"/>
              <a:gd name="connsiteY37" fmla="*/ 524813 h 566798"/>
              <a:gd name="connsiteX38" fmla="*/ 850117 w 2350940"/>
              <a:gd name="connsiteY38" fmla="*/ 430347 h 566798"/>
              <a:gd name="connsiteX39" fmla="*/ 860612 w 2350940"/>
              <a:gd name="connsiteY39" fmla="*/ 398858 h 566798"/>
              <a:gd name="connsiteX40" fmla="*/ 892098 w 2350940"/>
              <a:gd name="connsiteY40" fmla="*/ 367369 h 566798"/>
              <a:gd name="connsiteX41" fmla="*/ 923583 w 2350940"/>
              <a:gd name="connsiteY41" fmla="*/ 304391 h 566798"/>
              <a:gd name="connsiteX42" fmla="*/ 955069 w 2350940"/>
              <a:gd name="connsiteY42" fmla="*/ 272903 h 566798"/>
              <a:gd name="connsiteX43" fmla="*/ 1007546 w 2350940"/>
              <a:gd name="connsiteY43" fmla="*/ 209925 h 566798"/>
              <a:gd name="connsiteX44" fmla="*/ 1039031 w 2350940"/>
              <a:gd name="connsiteY44" fmla="*/ 199429 h 566798"/>
              <a:gd name="connsiteX45" fmla="*/ 1112498 w 2350940"/>
              <a:gd name="connsiteY45" fmla="*/ 209925 h 566798"/>
              <a:gd name="connsiteX46" fmla="*/ 1164975 w 2350940"/>
              <a:gd name="connsiteY46" fmla="*/ 272903 h 566798"/>
              <a:gd name="connsiteX47" fmla="*/ 1175470 w 2350940"/>
              <a:gd name="connsiteY47" fmla="*/ 314888 h 566798"/>
              <a:gd name="connsiteX48" fmla="*/ 1196460 w 2350940"/>
              <a:gd name="connsiteY48" fmla="*/ 356873 h 566798"/>
              <a:gd name="connsiteX49" fmla="*/ 1175470 w 2350940"/>
              <a:gd name="connsiteY49" fmla="*/ 535309 h 566798"/>
              <a:gd name="connsiteX50" fmla="*/ 1143984 w 2350940"/>
              <a:gd name="connsiteY50" fmla="*/ 545806 h 566798"/>
              <a:gd name="connsiteX51" fmla="*/ 1122994 w 2350940"/>
              <a:gd name="connsiteY51" fmla="*/ 325384 h 566798"/>
              <a:gd name="connsiteX52" fmla="*/ 1154479 w 2350940"/>
              <a:gd name="connsiteY52" fmla="*/ 304391 h 566798"/>
              <a:gd name="connsiteX53" fmla="*/ 1185965 w 2350940"/>
              <a:gd name="connsiteY53" fmla="*/ 262406 h 566798"/>
              <a:gd name="connsiteX54" fmla="*/ 1217451 w 2350940"/>
              <a:gd name="connsiteY54" fmla="*/ 251910 h 566798"/>
              <a:gd name="connsiteX55" fmla="*/ 1248937 w 2350940"/>
              <a:gd name="connsiteY55" fmla="*/ 230918 h 566798"/>
              <a:gd name="connsiteX56" fmla="*/ 1311908 w 2350940"/>
              <a:gd name="connsiteY56" fmla="*/ 209925 h 566798"/>
              <a:gd name="connsiteX57" fmla="*/ 1479833 w 2350940"/>
              <a:gd name="connsiteY57" fmla="*/ 220421 h 566798"/>
              <a:gd name="connsiteX58" fmla="*/ 1532309 w 2350940"/>
              <a:gd name="connsiteY58" fmla="*/ 304391 h 566798"/>
              <a:gd name="connsiteX59" fmla="*/ 1553299 w 2350940"/>
              <a:gd name="connsiteY59" fmla="*/ 367369 h 566798"/>
              <a:gd name="connsiteX60" fmla="*/ 1521814 w 2350940"/>
              <a:gd name="connsiteY60" fmla="*/ 545806 h 566798"/>
              <a:gd name="connsiteX61" fmla="*/ 1490328 w 2350940"/>
              <a:gd name="connsiteY61" fmla="*/ 566798 h 566798"/>
              <a:gd name="connsiteX62" fmla="*/ 1448347 w 2350940"/>
              <a:gd name="connsiteY62" fmla="*/ 556302 h 566798"/>
              <a:gd name="connsiteX63" fmla="*/ 1416861 w 2350940"/>
              <a:gd name="connsiteY63" fmla="*/ 482828 h 566798"/>
              <a:gd name="connsiteX64" fmla="*/ 1427356 w 2350940"/>
              <a:gd name="connsiteY64" fmla="*/ 367369 h 566798"/>
              <a:gd name="connsiteX65" fmla="*/ 1479833 w 2350940"/>
              <a:gd name="connsiteY65" fmla="*/ 283399 h 566798"/>
              <a:gd name="connsiteX66" fmla="*/ 1542804 w 2350940"/>
              <a:gd name="connsiteY66" fmla="*/ 230918 h 566798"/>
              <a:gd name="connsiteX67" fmla="*/ 1574290 w 2350940"/>
              <a:gd name="connsiteY67" fmla="*/ 220421 h 566798"/>
              <a:gd name="connsiteX68" fmla="*/ 1658252 w 2350940"/>
              <a:gd name="connsiteY68" fmla="*/ 241414 h 566798"/>
              <a:gd name="connsiteX69" fmla="*/ 1689738 w 2350940"/>
              <a:gd name="connsiteY69" fmla="*/ 251910 h 566798"/>
              <a:gd name="connsiteX70" fmla="*/ 1721224 w 2350940"/>
              <a:gd name="connsiteY70" fmla="*/ 293895 h 566798"/>
              <a:gd name="connsiteX71" fmla="*/ 1742214 w 2350940"/>
              <a:gd name="connsiteY71" fmla="*/ 356873 h 566798"/>
              <a:gd name="connsiteX72" fmla="*/ 1752709 w 2350940"/>
              <a:gd name="connsiteY72" fmla="*/ 388362 h 566798"/>
              <a:gd name="connsiteX73" fmla="*/ 1742214 w 2350940"/>
              <a:gd name="connsiteY73" fmla="*/ 545806 h 566798"/>
              <a:gd name="connsiteX74" fmla="*/ 1710728 w 2350940"/>
              <a:gd name="connsiteY74" fmla="*/ 535309 h 566798"/>
              <a:gd name="connsiteX75" fmla="*/ 1700233 w 2350940"/>
              <a:gd name="connsiteY75" fmla="*/ 503821 h 566798"/>
              <a:gd name="connsiteX76" fmla="*/ 1763205 w 2350940"/>
              <a:gd name="connsiteY76" fmla="*/ 314888 h 566798"/>
              <a:gd name="connsiteX77" fmla="*/ 1784195 w 2350940"/>
              <a:gd name="connsiteY77" fmla="*/ 283399 h 566798"/>
              <a:gd name="connsiteX78" fmla="*/ 1826176 w 2350940"/>
              <a:gd name="connsiteY78" fmla="*/ 251910 h 566798"/>
              <a:gd name="connsiteX79" fmla="*/ 1910138 w 2350940"/>
              <a:gd name="connsiteY79" fmla="*/ 230918 h 566798"/>
              <a:gd name="connsiteX80" fmla="*/ 1983605 w 2350940"/>
              <a:gd name="connsiteY80" fmla="*/ 241414 h 566798"/>
              <a:gd name="connsiteX81" fmla="*/ 2036082 w 2350940"/>
              <a:gd name="connsiteY81" fmla="*/ 272903 h 566798"/>
              <a:gd name="connsiteX82" fmla="*/ 2067567 w 2350940"/>
              <a:gd name="connsiteY82" fmla="*/ 356873 h 566798"/>
              <a:gd name="connsiteX83" fmla="*/ 2046577 w 2350940"/>
              <a:gd name="connsiteY83" fmla="*/ 482828 h 566798"/>
              <a:gd name="connsiteX84" fmla="*/ 2036082 w 2350940"/>
              <a:gd name="connsiteY84" fmla="*/ 524813 h 566798"/>
              <a:gd name="connsiteX85" fmla="*/ 2015091 w 2350940"/>
              <a:gd name="connsiteY85" fmla="*/ 556302 h 566798"/>
              <a:gd name="connsiteX86" fmla="*/ 1983605 w 2350940"/>
              <a:gd name="connsiteY86" fmla="*/ 545806 h 566798"/>
              <a:gd name="connsiteX87" fmla="*/ 1973110 w 2350940"/>
              <a:gd name="connsiteY87" fmla="*/ 503821 h 566798"/>
              <a:gd name="connsiteX88" fmla="*/ 1952120 w 2350940"/>
              <a:gd name="connsiteY88" fmla="*/ 430347 h 566798"/>
              <a:gd name="connsiteX89" fmla="*/ 1994101 w 2350940"/>
              <a:gd name="connsiteY89" fmla="*/ 304391 h 566798"/>
              <a:gd name="connsiteX90" fmla="*/ 2004596 w 2350940"/>
              <a:gd name="connsiteY90" fmla="*/ 272903 h 566798"/>
              <a:gd name="connsiteX91" fmla="*/ 2057072 w 2350940"/>
              <a:gd name="connsiteY91" fmla="*/ 209925 h 566798"/>
              <a:gd name="connsiteX92" fmla="*/ 2350940 w 2350940"/>
              <a:gd name="connsiteY92" fmla="*/ 220421 h 566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350940" h="566798">
                <a:moveTo>
                  <a:pt x="0" y="0"/>
                </a:moveTo>
                <a:cubicBezTo>
                  <a:pt x="24489" y="13995"/>
                  <a:pt x="48706" y="28478"/>
                  <a:pt x="73467" y="41985"/>
                </a:cubicBezTo>
                <a:cubicBezTo>
                  <a:pt x="87202" y="49477"/>
                  <a:pt x="101864" y="55214"/>
                  <a:pt x="115448" y="62977"/>
                </a:cubicBezTo>
                <a:cubicBezTo>
                  <a:pt x="172417" y="95533"/>
                  <a:pt x="120691" y="75222"/>
                  <a:pt x="178420" y="94466"/>
                </a:cubicBezTo>
                <a:cubicBezTo>
                  <a:pt x="188915" y="104962"/>
                  <a:pt x="200246" y="114685"/>
                  <a:pt x="209905" y="125955"/>
                </a:cubicBezTo>
                <a:cubicBezTo>
                  <a:pt x="234816" y="155021"/>
                  <a:pt x="254333" y="187039"/>
                  <a:pt x="272877" y="220421"/>
                </a:cubicBezTo>
                <a:cubicBezTo>
                  <a:pt x="280475" y="234099"/>
                  <a:pt x="286871" y="248411"/>
                  <a:pt x="293868" y="262406"/>
                </a:cubicBezTo>
                <a:cubicBezTo>
                  <a:pt x="297366" y="279900"/>
                  <a:pt x="298722" y="297963"/>
                  <a:pt x="304363" y="314888"/>
                </a:cubicBezTo>
                <a:cubicBezTo>
                  <a:pt x="309310" y="329732"/>
                  <a:pt x="325353" y="341226"/>
                  <a:pt x="325353" y="356873"/>
                </a:cubicBezTo>
                <a:cubicBezTo>
                  <a:pt x="325353" y="409819"/>
                  <a:pt x="320154" y="463781"/>
                  <a:pt x="304363" y="514317"/>
                </a:cubicBezTo>
                <a:cubicBezTo>
                  <a:pt x="301063" y="524877"/>
                  <a:pt x="283372" y="521314"/>
                  <a:pt x="272877" y="524813"/>
                </a:cubicBezTo>
                <a:cubicBezTo>
                  <a:pt x="262382" y="521314"/>
                  <a:pt x="247527" y="523522"/>
                  <a:pt x="241391" y="514317"/>
                </a:cubicBezTo>
                <a:cubicBezTo>
                  <a:pt x="224750" y="489353"/>
                  <a:pt x="230045" y="434318"/>
                  <a:pt x="241391" y="409354"/>
                </a:cubicBezTo>
                <a:cubicBezTo>
                  <a:pt x="251830" y="386386"/>
                  <a:pt x="268235" y="366560"/>
                  <a:pt x="283372" y="346376"/>
                </a:cubicBezTo>
                <a:cubicBezTo>
                  <a:pt x="293867" y="332381"/>
                  <a:pt x="304691" y="318626"/>
                  <a:pt x="314858" y="304391"/>
                </a:cubicBezTo>
                <a:cubicBezTo>
                  <a:pt x="322190" y="294126"/>
                  <a:pt x="327774" y="282594"/>
                  <a:pt x="335849" y="272903"/>
                </a:cubicBezTo>
                <a:cubicBezTo>
                  <a:pt x="364675" y="238308"/>
                  <a:pt x="364823" y="244707"/>
                  <a:pt x="398820" y="220421"/>
                </a:cubicBezTo>
                <a:cubicBezTo>
                  <a:pt x="454416" y="180705"/>
                  <a:pt x="421192" y="195469"/>
                  <a:pt x="472287" y="178436"/>
                </a:cubicBezTo>
                <a:cubicBezTo>
                  <a:pt x="500274" y="181935"/>
                  <a:pt x="530061" y="178456"/>
                  <a:pt x="556249" y="188932"/>
                </a:cubicBezTo>
                <a:cubicBezTo>
                  <a:pt x="567961" y="193617"/>
                  <a:pt x="571599" y="209138"/>
                  <a:pt x="577240" y="220421"/>
                </a:cubicBezTo>
                <a:cubicBezTo>
                  <a:pt x="620692" y="307334"/>
                  <a:pt x="548569" y="193157"/>
                  <a:pt x="608726" y="283399"/>
                </a:cubicBezTo>
                <a:cubicBezTo>
                  <a:pt x="621398" y="321419"/>
                  <a:pt x="640211" y="374266"/>
                  <a:pt x="640211" y="409354"/>
                </a:cubicBezTo>
                <a:cubicBezTo>
                  <a:pt x="640211" y="445034"/>
                  <a:pt x="629713" y="480214"/>
                  <a:pt x="619221" y="514317"/>
                </a:cubicBezTo>
                <a:cubicBezTo>
                  <a:pt x="615512" y="526374"/>
                  <a:pt x="605227" y="535310"/>
                  <a:pt x="598230" y="545806"/>
                </a:cubicBezTo>
                <a:cubicBezTo>
                  <a:pt x="591233" y="531811"/>
                  <a:pt x="576040" y="519421"/>
                  <a:pt x="577240" y="503821"/>
                </a:cubicBezTo>
                <a:cubicBezTo>
                  <a:pt x="579786" y="470727"/>
                  <a:pt x="594818" y="439492"/>
                  <a:pt x="608726" y="409354"/>
                </a:cubicBezTo>
                <a:cubicBezTo>
                  <a:pt x="616056" y="393471"/>
                  <a:pt x="630044" y="381604"/>
                  <a:pt x="640211" y="367369"/>
                </a:cubicBezTo>
                <a:cubicBezTo>
                  <a:pt x="647543" y="357104"/>
                  <a:pt x="654205" y="346376"/>
                  <a:pt x="661202" y="335880"/>
                </a:cubicBezTo>
                <a:cubicBezTo>
                  <a:pt x="664700" y="321885"/>
                  <a:pt x="662686" y="305160"/>
                  <a:pt x="671697" y="293895"/>
                </a:cubicBezTo>
                <a:cubicBezTo>
                  <a:pt x="678608" y="285256"/>
                  <a:pt x="693015" y="287757"/>
                  <a:pt x="703183" y="283399"/>
                </a:cubicBezTo>
                <a:cubicBezTo>
                  <a:pt x="717564" y="277235"/>
                  <a:pt x="730515" y="267900"/>
                  <a:pt x="745164" y="262406"/>
                </a:cubicBezTo>
                <a:cubicBezTo>
                  <a:pt x="758670" y="257341"/>
                  <a:pt x="773276" y="255873"/>
                  <a:pt x="787145" y="251910"/>
                </a:cubicBezTo>
                <a:cubicBezTo>
                  <a:pt x="797782" y="248871"/>
                  <a:pt x="808136" y="244913"/>
                  <a:pt x="818631" y="241414"/>
                </a:cubicBezTo>
                <a:cubicBezTo>
                  <a:pt x="832625" y="248411"/>
                  <a:pt x="848395" y="252632"/>
                  <a:pt x="860612" y="262406"/>
                </a:cubicBezTo>
                <a:cubicBezTo>
                  <a:pt x="883792" y="280952"/>
                  <a:pt x="923583" y="325384"/>
                  <a:pt x="923583" y="325384"/>
                </a:cubicBezTo>
                <a:cubicBezTo>
                  <a:pt x="930580" y="342878"/>
                  <a:pt x="943529" y="359053"/>
                  <a:pt x="944574" y="377865"/>
                </a:cubicBezTo>
                <a:cubicBezTo>
                  <a:pt x="951335" y="499558"/>
                  <a:pt x="954343" y="483919"/>
                  <a:pt x="913088" y="545806"/>
                </a:cubicBezTo>
                <a:cubicBezTo>
                  <a:pt x="888599" y="538808"/>
                  <a:pt x="851816" y="547173"/>
                  <a:pt x="839621" y="524813"/>
                </a:cubicBezTo>
                <a:cubicBezTo>
                  <a:pt x="824451" y="496998"/>
                  <a:pt x="844909" y="461598"/>
                  <a:pt x="850117" y="430347"/>
                </a:cubicBezTo>
                <a:cubicBezTo>
                  <a:pt x="851936" y="419434"/>
                  <a:pt x="854475" y="408064"/>
                  <a:pt x="860612" y="398858"/>
                </a:cubicBezTo>
                <a:cubicBezTo>
                  <a:pt x="868845" y="386507"/>
                  <a:pt x="881603" y="377865"/>
                  <a:pt x="892098" y="367369"/>
                </a:cubicBezTo>
                <a:cubicBezTo>
                  <a:pt x="902616" y="335812"/>
                  <a:pt x="900978" y="331520"/>
                  <a:pt x="923583" y="304391"/>
                </a:cubicBezTo>
                <a:cubicBezTo>
                  <a:pt x="933085" y="292988"/>
                  <a:pt x="945567" y="284306"/>
                  <a:pt x="955069" y="272903"/>
                </a:cubicBezTo>
                <a:cubicBezTo>
                  <a:pt x="979270" y="243860"/>
                  <a:pt x="973051" y="232924"/>
                  <a:pt x="1007546" y="209925"/>
                </a:cubicBezTo>
                <a:cubicBezTo>
                  <a:pt x="1016751" y="203788"/>
                  <a:pt x="1028536" y="202928"/>
                  <a:pt x="1039031" y="199429"/>
                </a:cubicBezTo>
                <a:cubicBezTo>
                  <a:pt x="1063520" y="202928"/>
                  <a:pt x="1089530" y="200737"/>
                  <a:pt x="1112498" y="209925"/>
                </a:cubicBezTo>
                <a:cubicBezTo>
                  <a:pt x="1130864" y="217272"/>
                  <a:pt x="1154482" y="257162"/>
                  <a:pt x="1164975" y="272903"/>
                </a:cubicBezTo>
                <a:cubicBezTo>
                  <a:pt x="1168473" y="286898"/>
                  <a:pt x="1170405" y="301381"/>
                  <a:pt x="1175470" y="314888"/>
                </a:cubicBezTo>
                <a:cubicBezTo>
                  <a:pt x="1180963" y="329539"/>
                  <a:pt x="1196460" y="341226"/>
                  <a:pt x="1196460" y="356873"/>
                </a:cubicBezTo>
                <a:cubicBezTo>
                  <a:pt x="1196460" y="416762"/>
                  <a:pt x="1191497" y="477605"/>
                  <a:pt x="1175470" y="535309"/>
                </a:cubicBezTo>
                <a:cubicBezTo>
                  <a:pt x="1172509" y="545969"/>
                  <a:pt x="1154479" y="542307"/>
                  <a:pt x="1143984" y="545806"/>
                </a:cubicBezTo>
                <a:cubicBezTo>
                  <a:pt x="1083563" y="465238"/>
                  <a:pt x="1088269" y="490345"/>
                  <a:pt x="1122994" y="325384"/>
                </a:cubicBezTo>
                <a:cubicBezTo>
                  <a:pt x="1125592" y="313041"/>
                  <a:pt x="1145560" y="313311"/>
                  <a:pt x="1154479" y="304391"/>
                </a:cubicBezTo>
                <a:cubicBezTo>
                  <a:pt x="1166848" y="292021"/>
                  <a:pt x="1172527" y="273605"/>
                  <a:pt x="1185965" y="262406"/>
                </a:cubicBezTo>
                <a:cubicBezTo>
                  <a:pt x="1194464" y="255323"/>
                  <a:pt x="1207556" y="256858"/>
                  <a:pt x="1217451" y="251910"/>
                </a:cubicBezTo>
                <a:cubicBezTo>
                  <a:pt x="1228733" y="246269"/>
                  <a:pt x="1237410" y="236041"/>
                  <a:pt x="1248937" y="230918"/>
                </a:cubicBezTo>
                <a:cubicBezTo>
                  <a:pt x="1269156" y="221931"/>
                  <a:pt x="1311908" y="209925"/>
                  <a:pt x="1311908" y="209925"/>
                </a:cubicBezTo>
                <a:cubicBezTo>
                  <a:pt x="1367883" y="213424"/>
                  <a:pt x="1425424" y="206817"/>
                  <a:pt x="1479833" y="220421"/>
                </a:cubicBezTo>
                <a:cubicBezTo>
                  <a:pt x="1523858" y="231428"/>
                  <a:pt x="1522959" y="273221"/>
                  <a:pt x="1532309" y="304391"/>
                </a:cubicBezTo>
                <a:cubicBezTo>
                  <a:pt x="1538667" y="325586"/>
                  <a:pt x="1553299" y="367369"/>
                  <a:pt x="1553299" y="367369"/>
                </a:cubicBezTo>
                <a:cubicBezTo>
                  <a:pt x="1549127" y="425786"/>
                  <a:pt x="1568186" y="499429"/>
                  <a:pt x="1521814" y="545806"/>
                </a:cubicBezTo>
                <a:cubicBezTo>
                  <a:pt x="1512895" y="554726"/>
                  <a:pt x="1500823" y="559801"/>
                  <a:pt x="1490328" y="566798"/>
                </a:cubicBezTo>
                <a:cubicBezTo>
                  <a:pt x="1476334" y="563299"/>
                  <a:pt x="1460349" y="564304"/>
                  <a:pt x="1448347" y="556302"/>
                </a:cubicBezTo>
                <a:cubicBezTo>
                  <a:pt x="1426602" y="541804"/>
                  <a:pt x="1422127" y="503894"/>
                  <a:pt x="1416861" y="482828"/>
                </a:cubicBezTo>
                <a:cubicBezTo>
                  <a:pt x="1420359" y="444342"/>
                  <a:pt x="1421891" y="405626"/>
                  <a:pt x="1427356" y="367369"/>
                </a:cubicBezTo>
                <a:cubicBezTo>
                  <a:pt x="1432488" y="331442"/>
                  <a:pt x="1456145" y="310474"/>
                  <a:pt x="1479833" y="283399"/>
                </a:cubicBezTo>
                <a:cubicBezTo>
                  <a:pt x="1497888" y="262762"/>
                  <a:pt x="1517960" y="243341"/>
                  <a:pt x="1542804" y="230918"/>
                </a:cubicBezTo>
                <a:cubicBezTo>
                  <a:pt x="1552699" y="225970"/>
                  <a:pt x="1563795" y="223920"/>
                  <a:pt x="1574290" y="220421"/>
                </a:cubicBezTo>
                <a:cubicBezTo>
                  <a:pt x="1602277" y="227419"/>
                  <a:pt x="1630420" y="233823"/>
                  <a:pt x="1658252" y="241414"/>
                </a:cubicBezTo>
                <a:cubicBezTo>
                  <a:pt x="1668925" y="244325"/>
                  <a:pt x="1681239" y="244827"/>
                  <a:pt x="1689738" y="251910"/>
                </a:cubicBezTo>
                <a:cubicBezTo>
                  <a:pt x="1703176" y="263109"/>
                  <a:pt x="1710729" y="279900"/>
                  <a:pt x="1721224" y="293895"/>
                </a:cubicBezTo>
                <a:lnTo>
                  <a:pt x="1742214" y="356873"/>
                </a:lnTo>
                <a:lnTo>
                  <a:pt x="1752709" y="388362"/>
                </a:lnTo>
                <a:cubicBezTo>
                  <a:pt x="1749211" y="440843"/>
                  <a:pt x="1756662" y="495232"/>
                  <a:pt x="1742214" y="545806"/>
                </a:cubicBezTo>
                <a:cubicBezTo>
                  <a:pt x="1739175" y="556444"/>
                  <a:pt x="1718551" y="543132"/>
                  <a:pt x="1710728" y="535309"/>
                </a:cubicBezTo>
                <a:cubicBezTo>
                  <a:pt x="1702905" y="527485"/>
                  <a:pt x="1703731" y="514317"/>
                  <a:pt x="1700233" y="503821"/>
                </a:cubicBezTo>
                <a:cubicBezTo>
                  <a:pt x="1733355" y="255389"/>
                  <a:pt x="1675624" y="402477"/>
                  <a:pt x="1763205" y="314888"/>
                </a:cubicBezTo>
                <a:cubicBezTo>
                  <a:pt x="1772124" y="305968"/>
                  <a:pt x="1775276" y="292319"/>
                  <a:pt x="1784195" y="283399"/>
                </a:cubicBezTo>
                <a:cubicBezTo>
                  <a:pt x="1796564" y="271029"/>
                  <a:pt x="1810029" y="258638"/>
                  <a:pt x="1826176" y="251910"/>
                </a:cubicBezTo>
                <a:cubicBezTo>
                  <a:pt x="1852805" y="240813"/>
                  <a:pt x="1910138" y="230918"/>
                  <a:pt x="1910138" y="230918"/>
                </a:cubicBezTo>
                <a:cubicBezTo>
                  <a:pt x="1934627" y="234417"/>
                  <a:pt x="1960137" y="233591"/>
                  <a:pt x="1983605" y="241414"/>
                </a:cubicBezTo>
                <a:cubicBezTo>
                  <a:pt x="2002958" y="247866"/>
                  <a:pt x="2021658" y="258477"/>
                  <a:pt x="2036082" y="272903"/>
                </a:cubicBezTo>
                <a:cubicBezTo>
                  <a:pt x="2054376" y="291198"/>
                  <a:pt x="2061711" y="333446"/>
                  <a:pt x="2067567" y="356873"/>
                </a:cubicBezTo>
                <a:cubicBezTo>
                  <a:pt x="2060570" y="398858"/>
                  <a:pt x="2054420" y="440993"/>
                  <a:pt x="2046577" y="482828"/>
                </a:cubicBezTo>
                <a:cubicBezTo>
                  <a:pt x="2043919" y="497007"/>
                  <a:pt x="2041764" y="511554"/>
                  <a:pt x="2036082" y="524813"/>
                </a:cubicBezTo>
                <a:cubicBezTo>
                  <a:pt x="2031113" y="536408"/>
                  <a:pt x="2022088" y="545806"/>
                  <a:pt x="2015091" y="556302"/>
                </a:cubicBezTo>
                <a:cubicBezTo>
                  <a:pt x="2004596" y="552803"/>
                  <a:pt x="1990516" y="554445"/>
                  <a:pt x="1983605" y="545806"/>
                </a:cubicBezTo>
                <a:cubicBezTo>
                  <a:pt x="1974594" y="534541"/>
                  <a:pt x="1977073" y="517692"/>
                  <a:pt x="1973110" y="503821"/>
                </a:cubicBezTo>
                <a:cubicBezTo>
                  <a:pt x="1942997" y="398414"/>
                  <a:pt x="1984929" y="561599"/>
                  <a:pt x="1952120" y="430347"/>
                </a:cubicBezTo>
                <a:lnTo>
                  <a:pt x="1994101" y="304391"/>
                </a:lnTo>
                <a:cubicBezTo>
                  <a:pt x="1997599" y="293895"/>
                  <a:pt x="1996773" y="280727"/>
                  <a:pt x="2004596" y="272903"/>
                </a:cubicBezTo>
                <a:cubicBezTo>
                  <a:pt x="2045001" y="232494"/>
                  <a:pt x="2027849" y="253765"/>
                  <a:pt x="2057072" y="209925"/>
                </a:cubicBezTo>
                <a:cubicBezTo>
                  <a:pt x="2266896" y="223040"/>
                  <a:pt x="2168912" y="220421"/>
                  <a:pt x="2350940" y="220421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textruta 72"/>
          <p:cNvSpPr txBox="1"/>
          <p:nvPr/>
        </p:nvSpPr>
        <p:spPr>
          <a:xfrm>
            <a:off x="1132477" y="2869573"/>
            <a:ext cx="846111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sv-SE" sz="900" dirty="0" smtClean="0"/>
              <a:t>Följeforskning</a:t>
            </a:r>
            <a:endParaRPr lang="sv-SE" sz="900" dirty="0"/>
          </a:p>
        </p:txBody>
      </p:sp>
      <p:cxnSp>
        <p:nvCxnSpPr>
          <p:cNvPr id="74" name="Rak pil 73"/>
          <p:cNvCxnSpPr/>
          <p:nvPr/>
        </p:nvCxnSpPr>
        <p:spPr>
          <a:xfrm>
            <a:off x="2132028" y="2970854"/>
            <a:ext cx="5749916" cy="0"/>
          </a:xfrm>
          <a:prstGeom prst="straightConnector1">
            <a:avLst/>
          </a:prstGeom>
          <a:ln w="3175" cmpd="sng">
            <a:solidFill>
              <a:schemeClr val="accent6">
                <a:lumMod val="75000"/>
              </a:schemeClr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Rak pil 75"/>
          <p:cNvCxnSpPr/>
          <p:nvPr/>
        </p:nvCxnSpPr>
        <p:spPr>
          <a:xfrm>
            <a:off x="4447702" y="6229743"/>
            <a:ext cx="3577701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03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800" b="1" dirty="0" smtClean="0"/>
              <a:t>STYRNING &amp; LEDNING</a:t>
            </a:r>
            <a:endParaRPr lang="sv-SE" sz="2800" b="1" dirty="0"/>
          </a:p>
        </p:txBody>
      </p:sp>
      <p:sp>
        <p:nvSpPr>
          <p:cNvPr id="4" name="Rektangel 3"/>
          <p:cNvSpPr/>
          <p:nvPr/>
        </p:nvSpPr>
        <p:spPr>
          <a:xfrm>
            <a:off x="2345923" y="1785000"/>
            <a:ext cx="3783313" cy="7760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/>
              <a:t>Styrgrupp</a:t>
            </a:r>
          </a:p>
          <a:p>
            <a:pPr algn="ctr"/>
            <a:r>
              <a:rPr lang="sv-SE" sz="1200" dirty="0" smtClean="0"/>
              <a:t>VGR, kommunföreträdare, representanter från klustrets partnerskap</a:t>
            </a:r>
            <a:endParaRPr lang="sv-SE" sz="1200" dirty="0"/>
          </a:p>
        </p:txBody>
      </p:sp>
      <p:sp>
        <p:nvSpPr>
          <p:cNvPr id="5" name="Rektangel 4"/>
          <p:cNvSpPr/>
          <p:nvPr/>
        </p:nvSpPr>
        <p:spPr>
          <a:xfrm>
            <a:off x="2345923" y="2905347"/>
            <a:ext cx="3783313" cy="73685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/>
              <a:t>Projektledare</a:t>
            </a:r>
          </a:p>
        </p:txBody>
      </p:sp>
      <p:sp>
        <p:nvSpPr>
          <p:cNvPr id="8" name="Rektangel 7"/>
          <p:cNvSpPr/>
          <p:nvPr/>
        </p:nvSpPr>
        <p:spPr>
          <a:xfrm>
            <a:off x="1081009" y="4165142"/>
            <a:ext cx="3452943" cy="7156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/>
              <a:t>Övrig personal </a:t>
            </a:r>
          </a:p>
          <a:p>
            <a:pPr algn="ctr"/>
            <a:r>
              <a:rPr lang="sv-SE" sz="1400" dirty="0" smtClean="0"/>
              <a:t>Ekonom, kommunikatör, coacher/lotsar</a:t>
            </a:r>
          </a:p>
        </p:txBody>
      </p:sp>
      <p:sp>
        <p:nvSpPr>
          <p:cNvPr id="9" name="Ellips 8"/>
          <p:cNvSpPr/>
          <p:nvPr/>
        </p:nvSpPr>
        <p:spPr>
          <a:xfrm>
            <a:off x="981538" y="2905347"/>
            <a:ext cx="1190984" cy="5752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 smtClean="0"/>
              <a:t>* </a:t>
            </a:r>
            <a:r>
              <a:rPr lang="sv-SE" sz="1100" b="1" dirty="0" err="1" smtClean="0"/>
              <a:t>Advisory</a:t>
            </a:r>
            <a:r>
              <a:rPr lang="sv-SE" sz="1100" b="1" dirty="0" smtClean="0"/>
              <a:t> </a:t>
            </a:r>
          </a:p>
          <a:p>
            <a:pPr algn="ctr"/>
            <a:r>
              <a:rPr lang="sv-SE" sz="1100" b="1" dirty="0" smtClean="0"/>
              <a:t>Group</a:t>
            </a:r>
            <a:endParaRPr lang="sv-SE" sz="1100" b="1" dirty="0"/>
          </a:p>
        </p:txBody>
      </p:sp>
      <p:sp>
        <p:nvSpPr>
          <p:cNvPr id="13" name="Ellips 12"/>
          <p:cNvSpPr/>
          <p:nvPr/>
        </p:nvSpPr>
        <p:spPr>
          <a:xfrm>
            <a:off x="7164988" y="4165142"/>
            <a:ext cx="1063301" cy="75573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Affärs-rådgivare</a:t>
            </a:r>
            <a:endParaRPr lang="sv-SE" sz="1100" dirty="0"/>
          </a:p>
        </p:txBody>
      </p:sp>
      <p:sp>
        <p:nvSpPr>
          <p:cNvPr id="14" name="Ellips 13"/>
          <p:cNvSpPr/>
          <p:nvPr/>
        </p:nvSpPr>
        <p:spPr>
          <a:xfrm>
            <a:off x="4701873" y="4156745"/>
            <a:ext cx="1018034" cy="75573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 dirty="0" smtClean="0"/>
              <a:t>Ämnes</a:t>
            </a:r>
          </a:p>
          <a:p>
            <a:pPr algn="ctr"/>
            <a:r>
              <a:rPr lang="sv-SE" sz="1050" dirty="0" smtClean="0"/>
              <a:t>experter</a:t>
            </a:r>
            <a:endParaRPr lang="sv-SE" sz="1050" dirty="0"/>
          </a:p>
        </p:txBody>
      </p:sp>
      <p:sp>
        <p:nvSpPr>
          <p:cNvPr id="27" name="Ellips 26"/>
          <p:cNvSpPr/>
          <p:nvPr/>
        </p:nvSpPr>
        <p:spPr>
          <a:xfrm>
            <a:off x="5786495" y="4165142"/>
            <a:ext cx="1363605" cy="75573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Kommunala näringslivsutvecklare</a:t>
            </a:r>
            <a:endParaRPr lang="sv-SE" sz="1100" dirty="0"/>
          </a:p>
        </p:txBody>
      </p:sp>
      <p:sp>
        <p:nvSpPr>
          <p:cNvPr id="28" name="textruta 27"/>
          <p:cNvSpPr txBox="1"/>
          <p:nvPr/>
        </p:nvSpPr>
        <p:spPr>
          <a:xfrm>
            <a:off x="923580" y="5339352"/>
            <a:ext cx="77632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Uppgiften för projektledaren är att skapa en gränslös organisation som är oberoende av var man sitter och vem som är arbetsgivare</a:t>
            </a:r>
            <a:r>
              <a:rPr lang="sv-SE" dirty="0" smtClean="0"/>
              <a:t>. Projektets mål är att etablera en organisation för vidare drift av arenan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02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Rak pil 57"/>
          <p:cNvCxnSpPr/>
          <p:nvPr/>
        </p:nvCxnSpPr>
        <p:spPr>
          <a:xfrm>
            <a:off x="4051300" y="3879889"/>
            <a:ext cx="24660" cy="808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Rak pil 58"/>
          <p:cNvCxnSpPr/>
          <p:nvPr/>
        </p:nvCxnSpPr>
        <p:spPr>
          <a:xfrm>
            <a:off x="2992386" y="3906161"/>
            <a:ext cx="24660" cy="808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Rak pil 59"/>
          <p:cNvCxnSpPr/>
          <p:nvPr/>
        </p:nvCxnSpPr>
        <p:spPr>
          <a:xfrm>
            <a:off x="5040639" y="3906161"/>
            <a:ext cx="24660" cy="808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Rak pil 60"/>
          <p:cNvCxnSpPr/>
          <p:nvPr/>
        </p:nvCxnSpPr>
        <p:spPr>
          <a:xfrm>
            <a:off x="6081618" y="3879889"/>
            <a:ext cx="24660" cy="808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9737" y="33338"/>
            <a:ext cx="8831775" cy="1143000"/>
          </a:xfrm>
        </p:spPr>
        <p:txBody>
          <a:bodyPr>
            <a:noAutofit/>
          </a:bodyPr>
          <a:lstStyle/>
          <a:p>
            <a:pPr algn="l"/>
            <a:r>
              <a:rPr lang="sv-SE" sz="2400" b="1" dirty="0" smtClean="0"/>
              <a:t>PROJEKTETS RELATION TILL MARITIMA KLUSTRET OCH FÖRSTUDIER</a:t>
            </a:r>
            <a:endParaRPr lang="sv-SE" sz="2400" b="1" dirty="0"/>
          </a:p>
        </p:txBody>
      </p:sp>
      <p:sp>
        <p:nvSpPr>
          <p:cNvPr id="4" name="Rektangel 3"/>
          <p:cNvSpPr/>
          <p:nvPr/>
        </p:nvSpPr>
        <p:spPr>
          <a:xfrm>
            <a:off x="1802932" y="3507710"/>
            <a:ext cx="5304445" cy="2355618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ankebubbla 4"/>
          <p:cNvSpPr/>
          <p:nvPr/>
        </p:nvSpPr>
        <p:spPr>
          <a:xfrm>
            <a:off x="2134838" y="1417638"/>
            <a:ext cx="4931748" cy="1757206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Maritima klustret</a:t>
            </a: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1790602" y="3507710"/>
            <a:ext cx="5304445" cy="5317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”Maritim Utvecklingsarena i Bohuslän”</a:t>
            </a:r>
          </a:p>
        </p:txBody>
      </p:sp>
      <p:sp>
        <p:nvSpPr>
          <p:cNvPr id="7" name="Rektangel 6"/>
          <p:cNvSpPr/>
          <p:nvPr/>
        </p:nvSpPr>
        <p:spPr>
          <a:xfrm>
            <a:off x="5728934" y="4688661"/>
            <a:ext cx="770163" cy="1067288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Test och pilotmiljöer</a:t>
            </a:r>
            <a:endParaRPr lang="sv-SE" sz="900" dirty="0"/>
          </a:p>
        </p:txBody>
      </p:sp>
      <p:sp>
        <p:nvSpPr>
          <p:cNvPr id="8" name="Rektangel 7"/>
          <p:cNvSpPr/>
          <p:nvPr/>
        </p:nvSpPr>
        <p:spPr>
          <a:xfrm>
            <a:off x="4719333" y="4688661"/>
            <a:ext cx="770163" cy="106728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Projekt x</a:t>
            </a:r>
          </a:p>
        </p:txBody>
      </p:sp>
      <p:sp>
        <p:nvSpPr>
          <p:cNvPr id="9" name="Rektangel 8"/>
          <p:cNvSpPr/>
          <p:nvPr/>
        </p:nvSpPr>
        <p:spPr>
          <a:xfrm>
            <a:off x="3719472" y="4688661"/>
            <a:ext cx="770163" cy="10672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>
                <a:solidFill>
                  <a:schemeClr val="tx1"/>
                </a:solidFill>
              </a:rPr>
              <a:t>Projekt x</a:t>
            </a:r>
          </a:p>
        </p:txBody>
      </p:sp>
      <p:sp>
        <p:nvSpPr>
          <p:cNvPr id="10" name="Rektangel 9"/>
          <p:cNvSpPr/>
          <p:nvPr/>
        </p:nvSpPr>
        <p:spPr>
          <a:xfrm>
            <a:off x="2656622" y="4714933"/>
            <a:ext cx="770163" cy="106728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>
                <a:solidFill>
                  <a:srgbClr val="000000"/>
                </a:solidFill>
              </a:rPr>
              <a:t>Projekt x</a:t>
            </a:r>
          </a:p>
        </p:txBody>
      </p:sp>
      <p:sp>
        <p:nvSpPr>
          <p:cNvPr id="11" name="Vänster 10"/>
          <p:cNvSpPr/>
          <p:nvPr/>
        </p:nvSpPr>
        <p:spPr>
          <a:xfrm>
            <a:off x="7107378" y="4633921"/>
            <a:ext cx="696454" cy="716028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SEK</a:t>
            </a:r>
            <a:endParaRPr lang="sv-SE" sz="1100" dirty="0"/>
          </a:p>
        </p:txBody>
      </p:sp>
      <p:sp>
        <p:nvSpPr>
          <p:cNvPr id="12" name="textruta 11"/>
          <p:cNvSpPr txBox="1"/>
          <p:nvPr/>
        </p:nvSpPr>
        <p:spPr>
          <a:xfrm>
            <a:off x="7510882" y="5219144"/>
            <a:ext cx="1292657" cy="1069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Extern finansiering </a:t>
            </a:r>
            <a:r>
              <a:rPr lang="sv-SE" sz="1050" dirty="0" smtClean="0"/>
              <a:t>för infrastruktur-investeringar och utvecklingsprojekt till viss del </a:t>
            </a:r>
            <a:r>
              <a:rPr lang="sv-SE" sz="1050" b="1" dirty="0" smtClean="0"/>
              <a:t>baserade på förstudierna</a:t>
            </a:r>
            <a:endParaRPr lang="sv-SE" sz="1050" dirty="0"/>
          </a:p>
        </p:txBody>
      </p:sp>
      <p:sp>
        <p:nvSpPr>
          <p:cNvPr id="24" name="Vänster 23"/>
          <p:cNvSpPr/>
          <p:nvPr/>
        </p:nvSpPr>
        <p:spPr>
          <a:xfrm>
            <a:off x="7173754" y="3489726"/>
            <a:ext cx="526698" cy="716028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50" dirty="0"/>
              <a:t>SEK</a:t>
            </a:r>
          </a:p>
        </p:txBody>
      </p:sp>
      <p:sp>
        <p:nvSpPr>
          <p:cNvPr id="25" name="textruta 24"/>
          <p:cNvSpPr txBox="1"/>
          <p:nvPr/>
        </p:nvSpPr>
        <p:spPr>
          <a:xfrm>
            <a:off x="7482983" y="4067254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ERUF/</a:t>
            </a:r>
            <a:r>
              <a:rPr lang="sv-SE" sz="1200" dirty="0" err="1" smtClean="0"/>
              <a:t>medfinans</a:t>
            </a:r>
            <a:endParaRPr lang="sv-SE" dirty="0"/>
          </a:p>
        </p:txBody>
      </p:sp>
      <p:sp>
        <p:nvSpPr>
          <p:cNvPr id="26" name="Upp-ned 25"/>
          <p:cNvSpPr/>
          <p:nvPr/>
        </p:nvSpPr>
        <p:spPr>
          <a:xfrm>
            <a:off x="2841758" y="3109714"/>
            <a:ext cx="199946" cy="314882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Upp-ned 26"/>
          <p:cNvSpPr/>
          <p:nvPr/>
        </p:nvSpPr>
        <p:spPr>
          <a:xfrm>
            <a:off x="3619499" y="3174844"/>
            <a:ext cx="199946" cy="314882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Upp-ned 27"/>
          <p:cNvSpPr/>
          <p:nvPr/>
        </p:nvSpPr>
        <p:spPr>
          <a:xfrm>
            <a:off x="4703809" y="3192828"/>
            <a:ext cx="199946" cy="314882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Upp-ned 28"/>
          <p:cNvSpPr/>
          <p:nvPr/>
        </p:nvSpPr>
        <p:spPr>
          <a:xfrm>
            <a:off x="5929989" y="3174844"/>
            <a:ext cx="199946" cy="314882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Tankebubbla 29"/>
          <p:cNvSpPr/>
          <p:nvPr/>
        </p:nvSpPr>
        <p:spPr>
          <a:xfrm>
            <a:off x="2539595" y="2199501"/>
            <a:ext cx="604325" cy="285493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500" dirty="0" smtClean="0">
                <a:solidFill>
                  <a:srgbClr val="000000"/>
                </a:solidFill>
              </a:rPr>
              <a:t>Del-kluster</a:t>
            </a:r>
            <a:endParaRPr lang="sv-SE" sz="500" dirty="0">
              <a:solidFill>
                <a:srgbClr val="000000"/>
              </a:solidFill>
            </a:endParaRPr>
          </a:p>
        </p:txBody>
      </p:sp>
      <p:sp>
        <p:nvSpPr>
          <p:cNvPr id="35" name="Tankebubbla 34"/>
          <p:cNvSpPr/>
          <p:nvPr/>
        </p:nvSpPr>
        <p:spPr>
          <a:xfrm>
            <a:off x="3160588" y="2484994"/>
            <a:ext cx="604325" cy="285493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500" dirty="0" smtClean="0">
                <a:solidFill>
                  <a:srgbClr val="000000"/>
                </a:solidFill>
              </a:rPr>
              <a:t>Del-kluster</a:t>
            </a:r>
            <a:endParaRPr lang="sv-SE" sz="500" dirty="0">
              <a:solidFill>
                <a:srgbClr val="000000"/>
              </a:solidFill>
            </a:endParaRPr>
          </a:p>
        </p:txBody>
      </p:sp>
      <p:sp>
        <p:nvSpPr>
          <p:cNvPr id="36" name="Tankebubbla 35"/>
          <p:cNvSpPr/>
          <p:nvPr/>
        </p:nvSpPr>
        <p:spPr>
          <a:xfrm>
            <a:off x="4051300" y="2569249"/>
            <a:ext cx="604325" cy="285493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500" dirty="0" smtClean="0">
                <a:solidFill>
                  <a:srgbClr val="000000"/>
                </a:solidFill>
              </a:rPr>
              <a:t>Del-kluster</a:t>
            </a:r>
            <a:endParaRPr lang="sv-SE" sz="500" dirty="0">
              <a:solidFill>
                <a:srgbClr val="000000"/>
              </a:solidFill>
            </a:endParaRPr>
          </a:p>
        </p:txBody>
      </p:sp>
      <p:sp>
        <p:nvSpPr>
          <p:cNvPr id="37" name="Tankebubbla 36"/>
          <p:cNvSpPr/>
          <p:nvPr/>
        </p:nvSpPr>
        <p:spPr>
          <a:xfrm>
            <a:off x="4903755" y="2524949"/>
            <a:ext cx="604325" cy="285493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500" dirty="0" smtClean="0">
                <a:solidFill>
                  <a:srgbClr val="000000"/>
                </a:solidFill>
              </a:rPr>
              <a:t>Del-kluster</a:t>
            </a:r>
            <a:endParaRPr lang="sv-SE" sz="500" dirty="0">
              <a:solidFill>
                <a:srgbClr val="000000"/>
              </a:solidFill>
            </a:endParaRPr>
          </a:p>
        </p:txBody>
      </p:sp>
      <p:sp>
        <p:nvSpPr>
          <p:cNvPr id="39" name="Tankebubbla 38"/>
          <p:cNvSpPr/>
          <p:nvPr/>
        </p:nvSpPr>
        <p:spPr>
          <a:xfrm>
            <a:off x="5654755" y="2426502"/>
            <a:ext cx="604325" cy="285493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500" dirty="0" smtClean="0">
                <a:solidFill>
                  <a:srgbClr val="000000"/>
                </a:solidFill>
              </a:rPr>
              <a:t>Del-kluster</a:t>
            </a:r>
            <a:endParaRPr lang="sv-SE" sz="500" dirty="0">
              <a:solidFill>
                <a:srgbClr val="000000"/>
              </a:solidFill>
            </a:endParaRPr>
          </a:p>
        </p:txBody>
      </p:sp>
      <p:sp>
        <p:nvSpPr>
          <p:cNvPr id="41" name="textruta 40"/>
          <p:cNvSpPr txBox="1"/>
          <p:nvPr/>
        </p:nvSpPr>
        <p:spPr>
          <a:xfrm>
            <a:off x="3938630" y="1848165"/>
            <a:ext cx="1102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i="1" dirty="0" smtClean="0"/>
              <a:t>Partnerskapet</a:t>
            </a:r>
            <a:endParaRPr lang="sv-SE" sz="1200" i="1" dirty="0"/>
          </a:p>
        </p:txBody>
      </p:sp>
      <p:sp>
        <p:nvSpPr>
          <p:cNvPr id="43" name="textruta 42"/>
          <p:cNvSpPr txBox="1"/>
          <p:nvPr/>
        </p:nvSpPr>
        <p:spPr>
          <a:xfrm>
            <a:off x="1802932" y="5965503"/>
            <a:ext cx="5373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Projekt med olika konstellationer av: SMF, stora företag, GU, Chalmers, SP, Kommuner, myndigheter,  m.fl.</a:t>
            </a:r>
            <a:endParaRPr lang="sv-SE" sz="1200" dirty="0"/>
          </a:p>
        </p:txBody>
      </p:sp>
      <p:sp>
        <p:nvSpPr>
          <p:cNvPr id="44" name="textruta 43"/>
          <p:cNvSpPr txBox="1"/>
          <p:nvPr/>
        </p:nvSpPr>
        <p:spPr>
          <a:xfrm>
            <a:off x="1780144" y="4039482"/>
            <a:ext cx="12122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Expertis</a:t>
            </a:r>
          </a:p>
          <a:p>
            <a:r>
              <a:rPr lang="sv-SE" sz="1200" dirty="0" smtClean="0"/>
              <a:t>Projektledning</a:t>
            </a:r>
          </a:p>
          <a:p>
            <a:r>
              <a:rPr lang="sv-SE" sz="1200" dirty="0" smtClean="0"/>
              <a:t>Coacher</a:t>
            </a:r>
          </a:p>
          <a:p>
            <a:r>
              <a:rPr lang="sv-SE" sz="1200" dirty="0" smtClean="0"/>
              <a:t>Affärsrådgivare</a:t>
            </a:r>
            <a:endParaRPr lang="sv-SE" sz="1200" dirty="0"/>
          </a:p>
        </p:txBody>
      </p:sp>
      <p:pic>
        <p:nvPicPr>
          <p:cNvPr id="31" name="Bildobjekt 3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6" y="5896694"/>
            <a:ext cx="1447800" cy="972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656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Wave 28"/>
          <p:cNvSpPr/>
          <p:nvPr/>
        </p:nvSpPr>
        <p:spPr>
          <a:xfrm>
            <a:off x="323528" y="1728809"/>
            <a:ext cx="8496944" cy="115212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76903" y="3323178"/>
            <a:ext cx="1488966" cy="104493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Vattenbruk</a:t>
            </a:r>
          </a:p>
          <a:p>
            <a:pPr algn="ctr"/>
            <a:endParaRPr lang="en-US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865869" y="5399579"/>
            <a:ext cx="1778033" cy="122934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Sjötransporter</a:t>
            </a:r>
          </a:p>
          <a:p>
            <a:pPr algn="ctr"/>
            <a:r>
              <a:rPr lang="sv-SE" b="1" dirty="0" smtClean="0"/>
              <a:t>Marina service</a:t>
            </a:r>
            <a:endParaRPr lang="en-US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4672789" y="3272784"/>
            <a:ext cx="1690941" cy="109532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Marin Bioteknik</a:t>
            </a:r>
          </a:p>
          <a:p>
            <a:pPr algn="ctr"/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4857" y="1895346"/>
            <a:ext cx="8183379" cy="954107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sv-SE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MARITIM UTVECKLINGSARENA I BOHUSLÄN</a:t>
            </a:r>
          </a:p>
          <a:p>
            <a:r>
              <a:rPr lang="sv-SE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Stöd för rådgivning, projektutveckling, marknadsföring, kommunikation,…</a:t>
            </a:r>
            <a:endParaRPr lang="en-US" sz="1200" dirty="0"/>
          </a:p>
        </p:txBody>
      </p:sp>
      <p:sp>
        <p:nvSpPr>
          <p:cNvPr id="19" name="Rounded Rectangle 18"/>
          <p:cNvSpPr/>
          <p:nvPr/>
        </p:nvSpPr>
        <p:spPr>
          <a:xfrm>
            <a:off x="6764085" y="3912653"/>
            <a:ext cx="1872208" cy="132661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Marina</a:t>
            </a:r>
          </a:p>
          <a:p>
            <a:pPr algn="ctr"/>
            <a:r>
              <a:rPr lang="sv-SE" sz="1600" b="1" dirty="0" smtClean="0"/>
              <a:t>Livsmedel</a:t>
            </a:r>
          </a:p>
          <a:p>
            <a:pPr algn="ctr"/>
            <a:endParaRPr lang="en-US" sz="1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21069" y="487415"/>
            <a:ext cx="1346820" cy="5400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Företag</a:t>
            </a:r>
            <a:endParaRPr lang="en-US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1501189" y="803448"/>
            <a:ext cx="1346820" cy="5400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Forskare</a:t>
            </a:r>
            <a:endParaRPr lang="en-US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2673660" y="1073478"/>
            <a:ext cx="1346820" cy="5400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Kommun</a:t>
            </a:r>
            <a:endParaRPr lang="en-US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3770107" y="716069"/>
            <a:ext cx="1469157" cy="5400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Organisation</a:t>
            </a:r>
            <a:endParaRPr lang="en-US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4823901" y="1073478"/>
            <a:ext cx="1346820" cy="5400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Företag</a:t>
            </a:r>
            <a:endParaRPr lang="en-US" b="1" dirty="0"/>
          </a:p>
        </p:txBody>
      </p:sp>
      <p:sp>
        <p:nvSpPr>
          <p:cNvPr id="26" name="Rounded Rectangle 25"/>
          <p:cNvSpPr/>
          <p:nvPr/>
        </p:nvSpPr>
        <p:spPr>
          <a:xfrm>
            <a:off x="5942470" y="716069"/>
            <a:ext cx="1346820" cy="5400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Forskare</a:t>
            </a:r>
            <a:endParaRPr lang="en-US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7128156" y="1073478"/>
            <a:ext cx="1530079" cy="5400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Organisation</a:t>
            </a:r>
            <a:endParaRPr lang="en-US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2854313" y="3756454"/>
            <a:ext cx="1421125" cy="11121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Maritim</a:t>
            </a:r>
          </a:p>
          <a:p>
            <a:pPr algn="ctr"/>
            <a:r>
              <a:rPr lang="sv-SE" b="1" dirty="0" smtClean="0"/>
              <a:t>Turism</a:t>
            </a:r>
          </a:p>
          <a:p>
            <a:pPr algn="ctr"/>
            <a:endParaRPr lang="en-US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4512517" y="5349185"/>
            <a:ext cx="1658204" cy="127973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Turism</a:t>
            </a:r>
          </a:p>
          <a:p>
            <a:pPr algn="ctr"/>
            <a:r>
              <a:rPr lang="sv-SE" b="1" dirty="0" smtClean="0"/>
              <a:t>Båtnäring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003995" y="47730"/>
            <a:ext cx="6225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TESTBÄDD FÖR CIRKULÄR BLÅ EKONOMI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3667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313" y="647700"/>
            <a:ext cx="7772400" cy="1362075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Hålltider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312" y="1204913"/>
            <a:ext cx="7862887" cy="3697287"/>
          </a:xfrm>
        </p:spPr>
        <p:txBody>
          <a:bodyPr>
            <a:normAutofit/>
          </a:bodyPr>
          <a:lstStyle/>
          <a:p>
            <a:r>
              <a:rPr lang="sv-SE" sz="2400" b="1" dirty="0" smtClean="0">
                <a:solidFill>
                  <a:schemeClr val="tx1"/>
                </a:solidFill>
              </a:rPr>
              <a:t>Ansökan lämnas in 15 september 2015</a:t>
            </a:r>
          </a:p>
          <a:p>
            <a:r>
              <a:rPr lang="sv-SE" sz="2400" b="1" dirty="0" smtClean="0">
                <a:solidFill>
                  <a:schemeClr val="tx1"/>
                </a:solidFill>
              </a:rPr>
              <a:t>Beslut från Tillväxtverket i december 2015</a:t>
            </a:r>
          </a:p>
          <a:p>
            <a:endParaRPr lang="sv-SE" sz="2400" b="1" dirty="0">
              <a:solidFill>
                <a:schemeClr val="tx1"/>
              </a:solidFill>
            </a:endParaRPr>
          </a:p>
          <a:p>
            <a:r>
              <a:rPr lang="sv-SE" sz="2400" b="1" dirty="0" smtClean="0">
                <a:solidFill>
                  <a:schemeClr val="tx1"/>
                </a:solidFill>
              </a:rPr>
              <a:t>Projektstart 1 mars 2016</a:t>
            </a:r>
          </a:p>
          <a:p>
            <a:r>
              <a:rPr lang="sv-SE" sz="2400" b="1" dirty="0" smtClean="0">
                <a:solidFill>
                  <a:schemeClr val="tx1"/>
                </a:solidFill>
              </a:rPr>
              <a:t>Slut 30 juni 2019</a:t>
            </a:r>
          </a:p>
          <a:p>
            <a:endParaRPr lang="sv-SE" sz="2400" b="1" dirty="0" smtClean="0">
              <a:solidFill>
                <a:schemeClr val="tx1"/>
              </a:solidFill>
            </a:endParaRPr>
          </a:p>
          <a:p>
            <a:r>
              <a:rPr lang="sv-SE" sz="2400" dirty="0" smtClean="0">
                <a:solidFill>
                  <a:schemeClr val="tx1"/>
                </a:solidFill>
              </a:rPr>
              <a:t>Avslutsarbete de sista fyra månaderna dvs mars-juni 2019 (projektledare, ekonom, följeforskare)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73" y="5885180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205" y="5823534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2800" b="1" dirty="0" smtClean="0"/>
              <a:t>PARTNERSKAP</a:t>
            </a:r>
            <a:endParaRPr lang="sv-SE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 smtClean="0"/>
              <a:t>Projektägare</a:t>
            </a:r>
            <a:r>
              <a:rPr lang="sv-SE" dirty="0" smtClean="0"/>
              <a:t> : Tanums kommun (mandat via Tillväxt NB)</a:t>
            </a:r>
          </a:p>
          <a:p>
            <a:r>
              <a:rPr lang="sv-SE" b="1" dirty="0" smtClean="0"/>
              <a:t>Samverkanspartners</a:t>
            </a:r>
            <a:r>
              <a:rPr lang="sv-SE" dirty="0" smtClean="0"/>
              <a:t>: GU, Chalmers, SP.</a:t>
            </a:r>
            <a:r>
              <a:rPr lang="sv-SE" b="1" dirty="0"/>
              <a:t> </a:t>
            </a:r>
            <a:r>
              <a:rPr lang="sv-SE" dirty="0"/>
              <a:t>Kopplar till </a:t>
            </a:r>
            <a:r>
              <a:rPr lang="sv-SE" dirty="0" smtClean="0"/>
              <a:t>maritima klustrets arbete </a:t>
            </a:r>
            <a:r>
              <a:rPr lang="sv-SE" dirty="0"/>
              <a:t>inom </a:t>
            </a:r>
            <a:r>
              <a:rPr lang="sv-SE" dirty="0" smtClean="0"/>
              <a:t>partnerskapet</a:t>
            </a:r>
          </a:p>
          <a:p>
            <a:r>
              <a:rPr lang="sv-SE" b="1" dirty="0" smtClean="0"/>
              <a:t>Arbetsgivare</a:t>
            </a:r>
            <a:r>
              <a:rPr lang="sv-SE" dirty="0" smtClean="0"/>
              <a:t>: </a:t>
            </a:r>
          </a:p>
          <a:p>
            <a:pPr lvl="1"/>
            <a:r>
              <a:rPr lang="sv-SE" dirty="0" smtClean="0"/>
              <a:t>Projektledare, ekonom, kommunikatör: Tanums Kommun</a:t>
            </a:r>
          </a:p>
          <a:p>
            <a:pPr lvl="1"/>
            <a:r>
              <a:rPr lang="sv-SE" dirty="0" smtClean="0"/>
              <a:t>Ämnesexperter– anställs av övriga i partnerskapet</a:t>
            </a:r>
          </a:p>
          <a:p>
            <a:pPr lvl="1"/>
            <a:r>
              <a:rPr lang="sv-SE" dirty="0" smtClean="0"/>
              <a:t>Externa tjänster upphandlas av Tanums kommun </a:t>
            </a:r>
          </a:p>
          <a:p>
            <a:r>
              <a:rPr lang="sv-SE" b="1" dirty="0"/>
              <a:t>Lokalisering</a:t>
            </a:r>
            <a:r>
              <a:rPr lang="sv-SE" dirty="0"/>
              <a:t> av kontor: Sotenäs Symbioscenter, </a:t>
            </a:r>
            <a:r>
              <a:rPr lang="sv-SE" dirty="0" smtClean="0"/>
              <a:t>Kungshamn.</a:t>
            </a:r>
            <a:endParaRPr lang="sv-SE" dirty="0"/>
          </a:p>
          <a:p>
            <a:r>
              <a:rPr lang="sv-SE" b="1" dirty="0" smtClean="0"/>
              <a:t>Bemanningsprocessen</a:t>
            </a:r>
            <a:r>
              <a:rPr lang="sv-SE" dirty="0" smtClean="0"/>
              <a:t>: Bemanningskommitté ansvarar för kompetensprofiler och rekrytering om projektet godkänns</a:t>
            </a: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30" y="5885180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094" y="5882392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3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Lista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på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företag</a:t>
            </a:r>
            <a:r>
              <a:rPr lang="en-US" sz="2800" b="1" dirty="0" smtClean="0"/>
              <a:t> och </a:t>
            </a:r>
            <a:r>
              <a:rPr lang="en-US" sz="2800" b="1" dirty="0" err="1" smtClean="0"/>
              <a:t>organisationer</a:t>
            </a:r>
            <a:r>
              <a:rPr lang="en-US" sz="2800" b="1" dirty="0"/>
              <a:t>  </a:t>
            </a:r>
            <a:r>
              <a:rPr lang="en-US" sz="2800" b="1" dirty="0" smtClean="0"/>
              <a:t>med </a:t>
            </a:r>
            <a:r>
              <a:rPr lang="en-US" sz="2800" b="1" dirty="0" err="1" smtClean="0"/>
              <a:t>intyg</a:t>
            </a:r>
            <a:endParaRPr lang="en-US" sz="2800" b="1" dirty="0"/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73" y="5759930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383" y="5880801"/>
            <a:ext cx="3228706" cy="731077"/>
          </a:xfrm>
          <a:prstGeom prst="rect">
            <a:avLst/>
          </a:prstGeom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Bright </a:t>
            </a:r>
            <a:r>
              <a:rPr lang="sv-SE" dirty="0" err="1"/>
              <a:t>Water</a:t>
            </a:r>
            <a:r>
              <a:rPr lang="sv-SE" dirty="0"/>
              <a:t> </a:t>
            </a:r>
            <a:r>
              <a:rPr lang="sv-SE" dirty="0" err="1"/>
              <a:t>Fish</a:t>
            </a:r>
            <a:r>
              <a:rPr lang="sv-SE" dirty="0"/>
              <a:t> Sweden </a:t>
            </a:r>
            <a:r>
              <a:rPr lang="sv-SE" dirty="0" smtClean="0"/>
              <a:t>AB</a:t>
            </a:r>
          </a:p>
          <a:p>
            <a:r>
              <a:rPr lang="sv-SE" dirty="0"/>
              <a:t>Klocktornet i Lyckorna </a:t>
            </a:r>
            <a:r>
              <a:rPr lang="sv-SE" dirty="0" smtClean="0"/>
              <a:t>– Musselbaren</a:t>
            </a:r>
          </a:p>
          <a:p>
            <a:r>
              <a:rPr lang="sv-SE" dirty="0"/>
              <a:t>Koster Marin </a:t>
            </a:r>
            <a:r>
              <a:rPr lang="sv-SE" dirty="0" smtClean="0"/>
              <a:t>AB</a:t>
            </a:r>
          </a:p>
          <a:p>
            <a:r>
              <a:rPr lang="sv-SE" dirty="0"/>
              <a:t>Kvalitetskräftan </a:t>
            </a:r>
            <a:r>
              <a:rPr lang="sv-SE" dirty="0" smtClean="0"/>
              <a:t>HB</a:t>
            </a:r>
          </a:p>
          <a:p>
            <a:r>
              <a:rPr lang="sv-SE" dirty="0"/>
              <a:t>Marin </a:t>
            </a:r>
            <a:r>
              <a:rPr lang="sv-SE" dirty="0" err="1" smtClean="0"/>
              <a:t>Floc</a:t>
            </a:r>
            <a:r>
              <a:rPr lang="sv-SE" dirty="0" smtClean="0"/>
              <a:t> AB</a:t>
            </a:r>
          </a:p>
          <a:p>
            <a:r>
              <a:rPr lang="sv-SE" dirty="0" err="1" smtClean="0"/>
              <a:t>Musselfeed</a:t>
            </a:r>
            <a:r>
              <a:rPr lang="sv-SE" dirty="0" smtClean="0"/>
              <a:t> AB</a:t>
            </a:r>
          </a:p>
          <a:p>
            <a:r>
              <a:rPr lang="sv-SE" dirty="0" err="1"/>
              <a:t>Saltea</a:t>
            </a:r>
            <a:r>
              <a:rPr lang="sv-SE" dirty="0"/>
              <a:t> </a:t>
            </a:r>
            <a:r>
              <a:rPr lang="sv-SE" dirty="0" err="1"/>
              <a:t>Seafood</a:t>
            </a:r>
            <a:r>
              <a:rPr lang="sv-SE" dirty="0"/>
              <a:t> </a:t>
            </a:r>
            <a:r>
              <a:rPr lang="sv-SE" dirty="0" smtClean="0"/>
              <a:t>AB</a:t>
            </a:r>
          </a:p>
          <a:p>
            <a:r>
              <a:rPr lang="sv-SE" dirty="0" smtClean="0"/>
              <a:t>Lantfisk AB</a:t>
            </a:r>
          </a:p>
          <a:p>
            <a:r>
              <a:rPr lang="sv-SE" dirty="0"/>
              <a:t>Smögens </a:t>
            </a:r>
            <a:r>
              <a:rPr lang="sv-SE" dirty="0" smtClean="0"/>
              <a:t>fiskauktion AB</a:t>
            </a:r>
          </a:p>
          <a:p>
            <a:r>
              <a:rPr lang="sv-SE" smtClean="0"/>
              <a:t>Kust Event AB</a:t>
            </a:r>
            <a:endParaRPr lang="sv-SE" dirty="0" smtClean="0"/>
          </a:p>
          <a:p>
            <a:r>
              <a:rPr lang="sv-SE" dirty="0"/>
              <a:t>Svenskt Marintekniskt </a:t>
            </a:r>
            <a:r>
              <a:rPr lang="sv-SE" dirty="0" smtClean="0"/>
              <a:t>Forum</a:t>
            </a:r>
          </a:p>
          <a:p>
            <a:r>
              <a:rPr lang="sv-SE" dirty="0"/>
              <a:t>Bohusläns Skärgårdsråd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252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Företag som vi väntar på intyg från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852991"/>
              </p:ext>
            </p:extLst>
          </p:nvPr>
        </p:nvGraphicFramePr>
        <p:xfrm>
          <a:off x="2817341" y="1742310"/>
          <a:ext cx="3311610" cy="4707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1610"/>
              </a:tblGrid>
              <a:tr h="23317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Bohus Havsbruk  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317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Catxalot</a:t>
                      </a:r>
                      <a:endParaRPr lang="sv-SE" sz="12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Clinton Marine Survey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>
                          <a:effectLst/>
                        </a:rPr>
                        <a:t>Color Line AS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222071">
                <a:tc>
                  <a:txBody>
                    <a:bodyPr/>
                    <a:lstStyle/>
                    <a:p>
                      <a:pPr algn="l" fontAlgn="t"/>
                      <a:r>
                        <a:rPr lang="sv-SE" sz="1000" u="none" strike="noStrike">
                          <a:effectLst/>
                        </a:rPr>
                        <a:t>Dahlman &amp; Dahlman AB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222071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u="none" strike="noStrike" dirty="0">
                          <a:effectLst/>
                        </a:rPr>
                        <a:t>Eco Tour Sweden AB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Knive holding as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Kulturbåtarna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Kust Event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t"/>
                      <a:r>
                        <a:rPr lang="sv-SE" sz="1000" u="none" strike="noStrike">
                          <a:effectLst/>
                        </a:rPr>
                        <a:t>Ocean Adventures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Orust E-boat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3317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Ostrea Aquaculture AB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Rena Hav AB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Scanfjord</a:t>
                      </a:r>
                      <a:endParaRPr lang="sv-SE" sz="11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Selin Charter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317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Smögens fiskauktion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Västsvenska skaldjur AB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Lagunens AB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Leröy Smögen Seafood AB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2207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 err="1">
                          <a:effectLst/>
                        </a:rPr>
                        <a:t>Daftö</a:t>
                      </a:r>
                      <a:r>
                        <a:rPr lang="sv-SE" sz="1100" u="none" strike="noStrike" dirty="0">
                          <a:effectLst/>
                        </a:rPr>
                        <a:t> Camping 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045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2800" b="1" dirty="0" smtClean="0"/>
              <a:t>FINANSIERING</a:t>
            </a:r>
            <a:endParaRPr lang="sv-SE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 smtClean="0"/>
              <a:t>ERUF 40%</a:t>
            </a:r>
          </a:p>
          <a:p>
            <a:r>
              <a:rPr lang="sv-SE" dirty="0" smtClean="0"/>
              <a:t>VGR kan uppgå till 50% beroende på var vi hamnar</a:t>
            </a:r>
          </a:p>
          <a:p>
            <a:r>
              <a:rPr lang="sv-SE" dirty="0" smtClean="0"/>
              <a:t>Övriga, motsvarande totalt 10% av totala budgeten:</a:t>
            </a:r>
          </a:p>
          <a:p>
            <a:r>
              <a:rPr lang="sv-SE" dirty="0" smtClean="0"/>
              <a:t>Tanums kommun medfinansierar med tid</a:t>
            </a:r>
          </a:p>
          <a:p>
            <a:r>
              <a:rPr lang="sv-SE" dirty="0" smtClean="0"/>
              <a:t>GU medfinansierar med tid kopplat till klusterdelarnas aktiviteter inom bioteknik, turism och havsförvaltning</a:t>
            </a:r>
          </a:p>
          <a:p>
            <a:r>
              <a:rPr lang="sv-SE" dirty="0" smtClean="0"/>
              <a:t>Chalmers medfinansierar med tid kopplat till klusterdelarnas </a:t>
            </a:r>
            <a:r>
              <a:rPr lang="sv-SE" dirty="0"/>
              <a:t>aktiviteter inom </a:t>
            </a:r>
            <a:r>
              <a:rPr lang="sv-SE" dirty="0" smtClean="0"/>
              <a:t>livsmedel och bioteknik</a:t>
            </a:r>
          </a:p>
          <a:p>
            <a:r>
              <a:rPr lang="sv-SE" dirty="0" smtClean="0"/>
              <a:t>SP medfinansierar med tid kopplat </a:t>
            </a:r>
            <a:r>
              <a:rPr lang="sv-SE" dirty="0"/>
              <a:t>till aktiviteter </a:t>
            </a:r>
            <a:r>
              <a:rPr lang="sv-SE" dirty="0" smtClean="0"/>
              <a:t>inom marina livsmedel</a:t>
            </a:r>
          </a:p>
          <a:p>
            <a:r>
              <a:rPr lang="sv-SE" dirty="0" smtClean="0"/>
              <a:t>Privata aktörer (tid, resurser  eller kontanta medel, medfinansieringsintyg krävs)</a:t>
            </a:r>
          </a:p>
          <a:p>
            <a:r>
              <a:rPr lang="sv-SE" dirty="0" err="1" smtClean="0"/>
              <a:t>Fourier</a:t>
            </a:r>
            <a:r>
              <a:rPr lang="sv-SE" dirty="0" smtClean="0"/>
              <a:t> Transform (för investeringarna i testanläggningarna?)</a:t>
            </a: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59" y="5797000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350" y="5917871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5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800" b="1" dirty="0" smtClean="0"/>
              <a:t>TJÄNSTER OCH FUNKTIONER</a:t>
            </a:r>
            <a:endParaRPr lang="sv-SE" sz="2800" b="1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</p:spPr>
        <p:txBody>
          <a:bodyPr>
            <a:normAutofit fontScale="70000" lnSpcReduction="20000"/>
          </a:bodyPr>
          <a:lstStyle/>
          <a:p>
            <a:r>
              <a:rPr lang="sv-SE" dirty="0" smtClean="0"/>
              <a:t>Projektledare (100%)</a:t>
            </a:r>
          </a:p>
          <a:p>
            <a:r>
              <a:rPr lang="sv-SE" dirty="0" smtClean="0"/>
              <a:t>Ekonom (50%)</a:t>
            </a:r>
          </a:p>
          <a:p>
            <a:r>
              <a:rPr lang="sv-SE" dirty="0" smtClean="0"/>
              <a:t>Kommunikatör (100%)</a:t>
            </a:r>
          </a:p>
          <a:p>
            <a:r>
              <a:rPr lang="sv-SE" dirty="0" smtClean="0"/>
              <a:t>Uppsökande coacher som lotsar till andra aktörer 2 </a:t>
            </a:r>
            <a:r>
              <a:rPr lang="sv-SE" dirty="0" err="1" smtClean="0"/>
              <a:t>st</a:t>
            </a:r>
            <a:r>
              <a:rPr lang="sv-SE" dirty="0" smtClean="0"/>
              <a:t> 100%</a:t>
            </a:r>
          </a:p>
          <a:p>
            <a:r>
              <a:rPr lang="sv-SE" dirty="0" smtClean="0"/>
              <a:t>Ämnesexperter </a:t>
            </a:r>
            <a:r>
              <a:rPr lang="sv-SE" dirty="0"/>
              <a:t>3</a:t>
            </a:r>
            <a:r>
              <a:rPr lang="sv-SE" dirty="0" smtClean="0"/>
              <a:t>-5 </a:t>
            </a:r>
            <a:r>
              <a:rPr lang="sv-SE" dirty="0" err="1" smtClean="0"/>
              <a:t>st</a:t>
            </a:r>
            <a:r>
              <a:rPr lang="sv-SE" dirty="0" smtClean="0"/>
              <a:t> och ev</a:t>
            </a:r>
            <a:r>
              <a:rPr lang="sv-SE" dirty="0"/>
              <a:t>.</a:t>
            </a:r>
            <a:r>
              <a:rPr lang="sv-SE" dirty="0" smtClean="0"/>
              <a:t> en konceptutvecklare, motsvarande totalt 3 heltidstjänster (en tjänst per samverkanspartner)</a:t>
            </a:r>
          </a:p>
          <a:p>
            <a:r>
              <a:rPr lang="sv-SE" dirty="0" smtClean="0"/>
              <a:t>Externa konsulter (följeforskare, affärsutvecklare, t ex sälj- och marknadsförare </a:t>
            </a:r>
            <a:r>
              <a:rPr lang="sv-SE" dirty="0" err="1" smtClean="0"/>
              <a:t>mfl</a:t>
            </a:r>
            <a:r>
              <a:rPr lang="sv-SE" dirty="0" smtClean="0"/>
              <a:t> ). Upphandlingsplan krävs!</a:t>
            </a:r>
          </a:p>
          <a:p>
            <a:r>
              <a:rPr lang="sv-SE" dirty="0" smtClean="0"/>
              <a:t>Affärsrådgivning – kompetens som knyts till organisationen via befintliga aktörer (ALMI, NFC, GU Innovationskontor/GUH, Chalmers innovationskontor/Chalmers innovation m.fl.)</a:t>
            </a:r>
            <a:endParaRPr lang="sv-SE" dirty="0"/>
          </a:p>
        </p:txBody>
      </p:sp>
      <p:pic>
        <p:nvPicPr>
          <p:cNvPr id="6" name="Bildobjekt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71" y="5916072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094" y="5916072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34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800" b="1" dirty="0" smtClean="0"/>
              <a:t>MÅLGRUPPER</a:t>
            </a:r>
            <a:endParaRPr lang="sv-SE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dirty="0" smtClean="0"/>
              <a:t>Primär målgrupp:</a:t>
            </a:r>
          </a:p>
          <a:p>
            <a:r>
              <a:rPr lang="sv-SE" dirty="0" smtClean="0"/>
              <a:t>SMF (nya och befintliga) och marint inriktade forskare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/>
              <a:t>primära</a:t>
            </a:r>
            <a:r>
              <a:rPr lang="en-US" dirty="0"/>
              <a:t> </a:t>
            </a:r>
            <a:r>
              <a:rPr lang="en-US" dirty="0" err="1"/>
              <a:t>målgrupperna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projektets</a:t>
            </a:r>
            <a:r>
              <a:rPr lang="en-US" dirty="0"/>
              <a:t> innovations- och </a:t>
            </a:r>
            <a:r>
              <a:rPr lang="en-US" dirty="0" err="1"/>
              <a:t>affärsutvecklande</a:t>
            </a:r>
            <a:r>
              <a:rPr lang="en-US" dirty="0"/>
              <a:t> </a:t>
            </a:r>
            <a:r>
              <a:rPr lang="en-US" dirty="0" err="1"/>
              <a:t>aktiviteter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västsvenska</a:t>
            </a:r>
            <a:r>
              <a:rPr lang="en-US" dirty="0"/>
              <a:t> </a:t>
            </a:r>
            <a:r>
              <a:rPr lang="en-US" dirty="0" err="1"/>
              <a:t>forskare</a:t>
            </a:r>
            <a:r>
              <a:rPr lang="en-US" dirty="0"/>
              <a:t> och </a:t>
            </a:r>
            <a:r>
              <a:rPr lang="en-US" dirty="0" err="1"/>
              <a:t>små</a:t>
            </a:r>
            <a:r>
              <a:rPr lang="en-US" dirty="0"/>
              <a:t> o </a:t>
            </a:r>
            <a:r>
              <a:rPr lang="en-US" dirty="0" err="1"/>
              <a:t>medelstora</a:t>
            </a:r>
            <a:r>
              <a:rPr lang="en-US" dirty="0"/>
              <a:t> </a:t>
            </a:r>
            <a:r>
              <a:rPr lang="en-US" dirty="0" err="1"/>
              <a:t>företag</a:t>
            </a:r>
            <a:r>
              <a:rPr lang="en-US" dirty="0"/>
              <a:t> </a:t>
            </a:r>
            <a:r>
              <a:rPr lang="en-US" dirty="0" err="1"/>
              <a:t>verksamma</a:t>
            </a:r>
            <a:r>
              <a:rPr lang="en-US" dirty="0"/>
              <a:t> </a:t>
            </a:r>
            <a:r>
              <a:rPr lang="en-US" dirty="0" err="1"/>
              <a:t>framförallt</a:t>
            </a:r>
            <a:r>
              <a:rPr lang="en-US" dirty="0"/>
              <a:t> i </a:t>
            </a:r>
            <a:r>
              <a:rPr lang="en-US" dirty="0" err="1"/>
              <a:t>Bohuslän</a:t>
            </a:r>
            <a:r>
              <a:rPr lang="en-US" dirty="0"/>
              <a:t> </a:t>
            </a:r>
            <a:r>
              <a:rPr lang="en-US" dirty="0" err="1"/>
              <a:t>inom</a:t>
            </a:r>
            <a:r>
              <a:rPr lang="en-US" dirty="0"/>
              <a:t> </a:t>
            </a:r>
            <a:r>
              <a:rPr lang="en-US" dirty="0" err="1"/>
              <a:t>sektorsområdena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1). </a:t>
            </a:r>
            <a:r>
              <a:rPr lang="en-US" dirty="0" err="1"/>
              <a:t>fiske</a:t>
            </a:r>
            <a:r>
              <a:rPr lang="en-US" dirty="0"/>
              <a:t>, </a:t>
            </a:r>
            <a:r>
              <a:rPr lang="en-US" dirty="0" err="1"/>
              <a:t>vattenbruk</a:t>
            </a:r>
            <a:r>
              <a:rPr lang="en-US" dirty="0"/>
              <a:t> och </a:t>
            </a:r>
            <a:r>
              <a:rPr lang="en-US" dirty="0" err="1"/>
              <a:t>vidareförädling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marina </a:t>
            </a:r>
            <a:r>
              <a:rPr lang="en-US" dirty="0" err="1"/>
              <a:t>livsmedel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2</a:t>
            </a:r>
            <a:r>
              <a:rPr lang="en-US" dirty="0" smtClean="0"/>
              <a:t>). </a:t>
            </a:r>
            <a:r>
              <a:rPr lang="en-US" dirty="0" err="1"/>
              <a:t>marin</a:t>
            </a:r>
            <a:r>
              <a:rPr lang="en-US" dirty="0"/>
              <a:t> </a:t>
            </a:r>
            <a:r>
              <a:rPr lang="en-US" dirty="0" err="1"/>
              <a:t>bioteknik</a:t>
            </a:r>
            <a:r>
              <a:rPr lang="en-US" dirty="0"/>
              <a:t> och </a:t>
            </a:r>
            <a:r>
              <a:rPr lang="en-US" dirty="0" err="1"/>
              <a:t>värdehöjande</a:t>
            </a:r>
            <a:r>
              <a:rPr lang="en-US" dirty="0"/>
              <a:t> processer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marin</a:t>
            </a:r>
            <a:r>
              <a:rPr lang="en-US" dirty="0"/>
              <a:t> </a:t>
            </a:r>
            <a:r>
              <a:rPr lang="en-US" dirty="0" err="1"/>
              <a:t>råvara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3). </a:t>
            </a:r>
            <a:r>
              <a:rPr lang="en-US" dirty="0" err="1"/>
              <a:t>maritim</a:t>
            </a:r>
            <a:r>
              <a:rPr lang="en-US" b="1" dirty="0"/>
              <a:t> </a:t>
            </a:r>
            <a:r>
              <a:rPr lang="en-US" dirty="0" err="1"/>
              <a:t>turism</a:t>
            </a:r>
            <a:r>
              <a:rPr lang="en-US" dirty="0"/>
              <a:t> och </a:t>
            </a:r>
            <a:r>
              <a:rPr lang="en-US" dirty="0" err="1" smtClean="0"/>
              <a:t>sjötransporter</a:t>
            </a:r>
            <a:r>
              <a:rPr lang="en-US" dirty="0"/>
              <a:t> </a:t>
            </a:r>
            <a:r>
              <a:rPr lang="en-US" dirty="0" err="1" smtClean="0"/>
              <a:t>inkl</a:t>
            </a:r>
            <a:r>
              <a:rPr lang="en-US" dirty="0" smtClean="0"/>
              <a:t>. </a:t>
            </a:r>
            <a:r>
              <a:rPr lang="en-US" dirty="0" err="1" smtClean="0"/>
              <a:t>Marintekniskt</a:t>
            </a:r>
            <a:r>
              <a:rPr lang="en-US" dirty="0" smtClean="0"/>
              <a:t> 	</a:t>
            </a:r>
            <a:r>
              <a:rPr lang="en-US" dirty="0" err="1" smtClean="0"/>
              <a:t>underhåll</a:t>
            </a:r>
            <a:endParaRPr lang="en-US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Sekundär målgrupp:</a:t>
            </a:r>
          </a:p>
          <a:p>
            <a:r>
              <a:rPr lang="sv-SE" dirty="0" smtClean="0"/>
              <a:t>Kommuner</a:t>
            </a:r>
            <a:endParaRPr lang="sv-SE" dirty="0"/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5930064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516" y="5953096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3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800" b="1" dirty="0" smtClean="0"/>
              <a:t>INTRESSENTER</a:t>
            </a:r>
            <a:endParaRPr lang="sv-SE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Universitet och högskolor</a:t>
            </a:r>
          </a:p>
          <a:p>
            <a:r>
              <a:rPr lang="sv-SE" dirty="0" smtClean="0"/>
              <a:t>Forskningsinstitut</a:t>
            </a:r>
          </a:p>
          <a:p>
            <a:r>
              <a:rPr lang="sv-SE" dirty="0" smtClean="0"/>
              <a:t>Kommuner och kommunalförbund</a:t>
            </a:r>
          </a:p>
          <a:p>
            <a:r>
              <a:rPr lang="sv-SE" dirty="0" smtClean="0"/>
              <a:t>Västra Götalandsregionen</a:t>
            </a:r>
          </a:p>
          <a:p>
            <a:r>
              <a:rPr lang="sv-SE" dirty="0" smtClean="0"/>
              <a:t>Stora företag</a:t>
            </a:r>
          </a:p>
          <a:p>
            <a:r>
              <a:rPr lang="sv-SE" dirty="0" smtClean="0"/>
              <a:t>Innovationsfinansiärer</a:t>
            </a:r>
          </a:p>
          <a:p>
            <a:r>
              <a:rPr lang="sv-SE" dirty="0" smtClean="0"/>
              <a:t>Myndigheter (tillståndsgivande m.fl.)</a:t>
            </a:r>
          </a:p>
          <a:p>
            <a:r>
              <a:rPr lang="sv-SE" dirty="0" smtClean="0"/>
              <a:t>Nationella nätverk</a:t>
            </a:r>
          </a:p>
          <a:p>
            <a:r>
              <a:rPr lang="sv-SE" dirty="0"/>
              <a:t>I</a:t>
            </a:r>
            <a:r>
              <a:rPr lang="sv-SE" dirty="0" smtClean="0"/>
              <a:t>nternationella nätverk </a:t>
            </a:r>
          </a:p>
          <a:p>
            <a:r>
              <a:rPr lang="sv-SE" dirty="0" smtClean="0"/>
              <a:t>Branschorganisationer</a:t>
            </a:r>
            <a:endParaRPr lang="sv-SE" dirty="0"/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10" y="5759930"/>
            <a:ext cx="144780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772" y="5880801"/>
            <a:ext cx="3228706" cy="7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4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31489</TotalTime>
  <Words>1016</Words>
  <Application>Microsoft Office PowerPoint</Application>
  <PresentationFormat>Bildspel på skärmen (4:3)</PresentationFormat>
  <Paragraphs>261</Paragraphs>
  <Slides>19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</vt:lpstr>
      <vt:lpstr>Office-tema</vt:lpstr>
      <vt:lpstr>MARITIM UTVECKLINGSARENA  BOHUSLÄN  PROJEKT ansökan till Europeiska Regionala Utvecklingsfonden (ERUF) i Västsverige  Tillväxt Norra Bohuslän 150807  </vt:lpstr>
      <vt:lpstr>Hålltider</vt:lpstr>
      <vt:lpstr>PARTNERSKAP</vt:lpstr>
      <vt:lpstr>Lista på företag och organisationer  med intyg</vt:lpstr>
      <vt:lpstr>Företag som vi väntar på intyg från</vt:lpstr>
      <vt:lpstr>FINANSIERING</vt:lpstr>
      <vt:lpstr>TJÄNSTER OCH FUNKTIONER</vt:lpstr>
      <vt:lpstr>MÅLGRUPPER</vt:lpstr>
      <vt:lpstr>INTRESSENTER</vt:lpstr>
      <vt:lpstr>PROJEKTETS ÖVERGRIPANDE (LÅNGSIKTIGA) MÅL</vt:lpstr>
      <vt:lpstr>PROJEKTETS MÅL</vt:lpstr>
      <vt:lpstr>PROJEKTETS DELMÅL</vt:lpstr>
      <vt:lpstr>AKTIVITETER – Delmål I: Maritimt relaterade företag och forskare i regionen har kännedom om projektet och vilka möjligheter det erbjuder. </vt:lpstr>
      <vt:lpstr>AKTIVITETER – Delmål II: Maritima företag i Bohuslän samt forskare och annan expertis attraheras till arenan och har en aktiv dialog för utveckling av hållbara innovationer. </vt:lpstr>
      <vt:lpstr>AKTIVITETER – Delmål III: Maritima företag driver/deltar i hållbart utvecklingsarbete tillsammans med forskare eller annan expertis och nyttjar arenans infrastruktur (testbäddar) </vt:lpstr>
      <vt:lpstr>TIDSPLAN</vt:lpstr>
      <vt:lpstr>STYRNING &amp; LEDNING</vt:lpstr>
      <vt:lpstr>PROJEKTETS RELATION TILL MARITIMA KLUSTRET OCH FÖRSTUDIER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Styrgruppsmöte  Livsmedelsacceleratorn</dc:title>
  <dc:creator>Lena Blomberg</dc:creator>
  <cp:lastModifiedBy>Elsie Hellström</cp:lastModifiedBy>
  <cp:revision>323</cp:revision>
  <cp:lastPrinted>2015-06-26T08:43:45Z</cp:lastPrinted>
  <dcterms:created xsi:type="dcterms:W3CDTF">2015-06-09T10:03:33Z</dcterms:created>
  <dcterms:modified xsi:type="dcterms:W3CDTF">2015-09-06T17:07:16Z</dcterms:modified>
</cp:coreProperties>
</file>