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70" r:id="rId3"/>
    <p:sldId id="284" r:id="rId4"/>
    <p:sldId id="281" r:id="rId5"/>
    <p:sldId id="260" r:id="rId6"/>
    <p:sldId id="282" r:id="rId7"/>
    <p:sldId id="267" r:id="rId8"/>
    <p:sldId id="280" r:id="rId9"/>
    <p:sldId id="283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BAB"/>
    <a:srgbClr val="A5C9FF"/>
    <a:srgbClr val="377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9C6BC-2B17-1848-89A4-56C5840211E4}" type="datetimeFigureOut">
              <a:t>2015-01-19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17451-893F-7945-BD60-28E336C61AED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4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sv-SE">
              <a:latin typeface="Calibri" charset="0"/>
            </a:endParaRPr>
          </a:p>
        </p:txBody>
      </p:sp>
      <p:sp>
        <p:nvSpPr>
          <p:cNvPr id="6451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6EAD85-F4A2-8B41-A123-CA549AD230D2}" type="slidenum">
              <a:rPr lang="sv-SE">
                <a:latin typeface="Calibri" charset="0"/>
              </a:rPr>
              <a:pPr/>
              <a:t>4</a:t>
            </a:fld>
            <a:endParaRPr lang="sv-SE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9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Matcha</a:t>
            </a:r>
            <a:r>
              <a:rPr lang="sv-SE" baseline="0"/>
              <a:t> regionala kluster uppdelningen i den maritima strategin. Oliak förutsättningar. Olika möjligheter att stödja.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F8FC-EAE2-9D4F-9C0B-5FAFC7A18E13}" type="slidenum"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55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65BAB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65B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818C-0936-4342-957C-4A650AB17FE4}" type="datetimeFigureOut">
              <a:t>2015-01-19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D08-9165-684B-B85D-449C233DFB4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30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65BAB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818C-0936-4342-957C-4A650AB17FE4}" type="datetimeFigureOut">
              <a:t>2015-01-19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D08-9165-684B-B85D-449C233DFB4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9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65BAB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65BA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65BAB"/>
                </a:solidFill>
              </a:defRPr>
            </a:lvl1pPr>
          </a:lstStyle>
          <a:p>
            <a:fld id="{64A8818C-0936-4342-957C-4A650AB17FE4}" type="datetimeFigureOut">
              <a:rPr lang="sv-SE"/>
              <a:pPr/>
              <a:t>2015-01-19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65BAB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D08-9165-684B-B85D-449C233DFB4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76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65BAB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818C-0936-4342-957C-4A650AB17FE4}" type="datetimeFigureOut">
              <a:t>2015-01-19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D08-9165-684B-B85D-449C233DFB4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43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818C-0936-4342-957C-4A650AB17FE4}" type="datetimeFigureOut">
              <a:t>2015-01-19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D08-9165-684B-B85D-449C233DFB4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189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265BAB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265BA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818C-0936-4342-957C-4A650AB17FE4}" type="datetimeFigureOut">
              <a:t>2015-01-19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D08-9165-684B-B85D-449C233DFB4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99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65BAB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818C-0936-4342-957C-4A650AB17FE4}" type="datetimeFigureOut">
              <a:t>2015-01-19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D08-9165-684B-B85D-449C233DFB4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12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65BAB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65BAB"/>
                </a:solidFill>
              </a:defRPr>
            </a:lvl1pPr>
            <a:lvl2pPr>
              <a:defRPr>
                <a:solidFill>
                  <a:srgbClr val="265BAB"/>
                </a:solidFill>
              </a:defRPr>
            </a:lvl2pPr>
            <a:lvl3pPr>
              <a:defRPr>
                <a:solidFill>
                  <a:srgbClr val="265BAB"/>
                </a:solidFill>
              </a:defRPr>
            </a:lvl3pPr>
            <a:lvl4pPr>
              <a:defRPr>
                <a:solidFill>
                  <a:srgbClr val="265BAB"/>
                </a:solidFill>
              </a:defRPr>
            </a:lvl4pPr>
            <a:lvl5pPr>
              <a:defRPr>
                <a:solidFill>
                  <a:srgbClr val="265BA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65BAB"/>
                </a:solidFill>
              </a:defRPr>
            </a:lvl1pPr>
          </a:lstStyle>
          <a:p>
            <a:fld id="{64A8818C-0936-4342-957C-4A650AB17FE4}" type="datetimeFigureOut">
              <a:rPr lang="sv-SE"/>
              <a:pPr/>
              <a:t>2015-01-19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65BAB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65BAB"/>
                </a:solidFill>
              </a:defRPr>
            </a:lvl1pPr>
          </a:lstStyle>
          <a:p>
            <a:fld id="{C752BD08-9165-684B-B85D-449C233DFB4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467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265BAB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818C-0936-4342-957C-4A650AB17FE4}" type="datetimeFigureOut">
              <a:t>2015-01-19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D08-9165-684B-B85D-449C233DFB4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10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000">
                <a:solidFill>
                  <a:srgbClr val="265BAB"/>
                </a:solidFill>
                <a:ea typeface="ＭＳ Ｐゴシック" charset="0"/>
              </a:rPr>
              <a:t>Blå ÖP med Maritim näringslivsstrategi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818C-0936-4342-957C-4A650AB17FE4}" type="datetimeFigureOut">
              <a:t>2015-01-19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BD08-9165-684B-B85D-449C233DFB4B}" type="slidenum">
              <a:t>‹#›</a:t>
            </a:fld>
            <a:endParaRPr lang="sv-SE"/>
          </a:p>
        </p:txBody>
      </p:sp>
      <p:pic>
        <p:nvPicPr>
          <p:cNvPr id="7" name="Bildobjekt 6" descr="TILLVÄXT LOGGA.eps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394" y="4571440"/>
            <a:ext cx="3257905" cy="460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65BAB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65BAB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65BAB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65BAB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65BAB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lsie.hellstrom@stromstad.s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hyperlink" Target="mailto:Dahlberg.cmo@gmail.com" TargetMode="External"/><Relationship Id="rId4" Type="http://schemas.openxmlformats.org/officeDocument/2006/relationships/hyperlink" Target="mailto:Bengt.gustafsson@sotenas.s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434998" y="2846356"/>
            <a:ext cx="65905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265BAB"/>
                </a:solidFill>
              </a:rPr>
              <a:t>Var gör vi vad, på havet?</a:t>
            </a:r>
          </a:p>
          <a:p>
            <a:endParaRPr lang="en-US" sz="2400" b="1">
              <a:solidFill>
                <a:srgbClr val="265BAB"/>
              </a:solidFill>
            </a:endParaRPr>
          </a:p>
          <a:p>
            <a:r>
              <a:rPr lang="en-US" sz="2400" b="1">
                <a:solidFill>
                  <a:srgbClr val="265BAB"/>
                </a:solidFill>
              </a:rPr>
              <a:t>Hållbart nyttja vår gemensamma resurs!</a:t>
            </a:r>
            <a:endParaRPr lang="en-US">
              <a:solidFill>
                <a:srgbClr val="265BAB"/>
              </a:solidFill>
            </a:endParaRPr>
          </a:p>
          <a:p>
            <a:endParaRPr lang="en-US">
              <a:solidFill>
                <a:srgbClr val="265BAB"/>
              </a:solidFill>
            </a:endParaRPr>
          </a:p>
          <a:p>
            <a:endParaRPr lang="en-US">
              <a:solidFill>
                <a:srgbClr val="265BAB"/>
              </a:solidFill>
            </a:endParaRPr>
          </a:p>
          <a:p>
            <a:endParaRPr lang="en-US">
              <a:solidFill>
                <a:srgbClr val="265BAB"/>
              </a:solidFill>
            </a:endParaRPr>
          </a:p>
          <a:p>
            <a:r>
              <a:rPr lang="en-US">
                <a:solidFill>
                  <a:srgbClr val="265BAB"/>
                </a:solidFill>
              </a:rPr>
              <a:t>Ett samarbete mellan Strömstad, Tanum, Sotenäs och Lysekils kommuner samt Länsstyrelsen i Västra Götaland och Västra Götalandsregionen</a:t>
            </a:r>
          </a:p>
          <a:p>
            <a:r>
              <a:rPr lang="en-US">
                <a:solidFill>
                  <a:srgbClr val="265BAB"/>
                </a:solidFill>
              </a:rPr>
              <a:t>					2013-2016</a:t>
            </a:r>
          </a:p>
        </p:txBody>
      </p:sp>
      <p:pic>
        <p:nvPicPr>
          <p:cNvPr id="3" name="Picture 2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945"/>
          <a:stretch/>
        </p:blipFill>
        <p:spPr bwMode="auto">
          <a:xfrm>
            <a:off x="253688" y="0"/>
            <a:ext cx="2058544" cy="102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Bildobjekt 4" descr="VGREGION_fär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189" y="393692"/>
            <a:ext cx="2160385" cy="438962"/>
          </a:xfrm>
          <a:prstGeom prst="rect">
            <a:avLst/>
          </a:prstGeom>
        </p:spPr>
      </p:pic>
      <p:pic>
        <p:nvPicPr>
          <p:cNvPr id="6" name="Bildobjekt 5" descr="lansstyrelsen-vastra-gotalan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413" y="45183"/>
            <a:ext cx="1269058" cy="119624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538842" y="1248984"/>
            <a:ext cx="82808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>
                <a:solidFill>
                  <a:srgbClr val="265BAB"/>
                </a:solidFill>
              </a:rPr>
              <a:t>Nuläge 141208</a:t>
            </a:r>
          </a:p>
          <a:p>
            <a:pPr algn="ctr"/>
            <a:r>
              <a:rPr lang="en-US" sz="4000">
                <a:solidFill>
                  <a:srgbClr val="265BAB"/>
                </a:solidFill>
              </a:rPr>
              <a:t>Blå ÖP med Maritim näringslivsstrategi</a:t>
            </a:r>
          </a:p>
          <a:p>
            <a:pPr algn="ctr"/>
            <a:endParaRPr lang="sv-SE" sz="4000"/>
          </a:p>
        </p:txBody>
      </p:sp>
    </p:spTree>
    <p:extLst>
      <p:ext uri="{BB962C8B-B14F-4D97-AF65-F5344CB8AC3E}">
        <p14:creationId xmlns:p14="http://schemas.microsoft.com/office/powerpoint/2010/main" val="28114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0406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265BAB"/>
                </a:solidFill>
                <a:ea typeface="ＭＳ Ｐゴシック" charset="0"/>
              </a:rPr>
              <a:t>Blå ÖP med Maritim näringslivsstrategi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0747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v-SE" sz="2800" b="1">
                <a:solidFill>
                  <a:srgbClr val="265BAB"/>
                </a:solidFill>
                <a:latin typeface="+mj-lt"/>
                <a:ea typeface="ＭＳ Ｐゴシック" charset="0"/>
              </a:rPr>
              <a:t>Samsyn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800" b="1">
                <a:solidFill>
                  <a:srgbClr val="265BAB"/>
                </a:solidFill>
                <a:latin typeface="+mj-lt"/>
                <a:ea typeface="ＭＳ Ｐゴシック" charset="0"/>
              </a:rPr>
              <a:t>Styra utvecklingen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800" b="1">
                <a:solidFill>
                  <a:srgbClr val="265BAB"/>
                </a:solidFill>
                <a:latin typeface="+mj-lt"/>
                <a:ea typeface="ＭＳ Ｐゴシック" charset="0"/>
              </a:rPr>
              <a:t>Grund för dialog och påverkan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sz="2800" b="1">
                <a:solidFill>
                  <a:srgbClr val="265BAB"/>
                </a:solidFill>
                <a:latin typeface="+mj-lt"/>
                <a:ea typeface="ＭＳ Ｐゴシック" charset="0"/>
              </a:rPr>
              <a:t>Arbetsbesparande och effektivare på sikt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sz="2800" b="1">
              <a:solidFill>
                <a:srgbClr val="265BAB"/>
              </a:solidFill>
              <a:latin typeface="+mj-lt"/>
              <a:ea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v-SE" sz="2800" b="1">
                <a:solidFill>
                  <a:srgbClr val="265BAB"/>
                </a:solidFill>
                <a:latin typeface="+mj-lt"/>
                <a:ea typeface="ＭＳ Ｐゴシック" charset="0"/>
              </a:rPr>
              <a:t>2 politiska styrdokument som hänger ihop</a:t>
            </a:r>
          </a:p>
        </p:txBody>
      </p:sp>
      <p:sp>
        <p:nvSpPr>
          <p:cNvPr id="2" name="Rektangel med rundade hörn 1"/>
          <p:cNvSpPr/>
          <p:nvPr/>
        </p:nvSpPr>
        <p:spPr>
          <a:xfrm>
            <a:off x="910872" y="4528172"/>
            <a:ext cx="1449698" cy="16052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Blå ÖP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4283396" y="4528172"/>
            <a:ext cx="1449698" cy="16052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Maritim näringslivs-strategi</a:t>
            </a:r>
          </a:p>
        </p:txBody>
      </p:sp>
      <p:sp>
        <p:nvSpPr>
          <p:cNvPr id="3" name="Vänster-höger 2"/>
          <p:cNvSpPr/>
          <p:nvPr/>
        </p:nvSpPr>
        <p:spPr>
          <a:xfrm>
            <a:off x="2732617" y="5208043"/>
            <a:ext cx="1141798" cy="33352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07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p 1"/>
          <p:cNvGrpSpPr>
            <a:grpSpLocks/>
          </p:cNvGrpSpPr>
          <p:nvPr/>
        </p:nvGrpSpPr>
        <p:grpSpPr bwMode="auto">
          <a:xfrm>
            <a:off x="500063" y="798513"/>
            <a:ext cx="6094412" cy="5837237"/>
            <a:chOff x="971550" y="-298787"/>
            <a:chExt cx="7486699" cy="7336549"/>
          </a:xfrm>
        </p:grpSpPr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971550" y="1700213"/>
              <a:ext cx="7467600" cy="812343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265BAB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265BAB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265BAB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sv-SE" sz="18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Översiktsplan </a:t>
              </a:r>
              <a:r>
                <a:rPr lang="sv-SE" altLang="sv-SE" sz="14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(</a:t>
              </a:r>
              <a:r>
                <a:rPr lang="sv-SE" altLang="sv-SE" sz="1400" b="1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Kommuneplan</a:t>
              </a:r>
              <a:r>
                <a:rPr lang="sv-SE" altLang="sv-SE" sz="1400" b="1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sv-SE" sz="1800" b="1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(ÖP)   </a:t>
              </a:r>
              <a:r>
                <a:rPr lang="sv-SE" altLang="sv-SE" sz="1800" b="1" dirty="0" smtClean="0">
                  <a:solidFill>
                    <a:schemeClr val="tx2"/>
                  </a:solidFill>
                  <a:latin typeface="Tahoma" panose="020B0604030504040204" pitchFamily="34" charset="0"/>
                </a:rPr>
                <a:t>Blå översiktsplan </a:t>
              </a:r>
              <a:r>
                <a:rPr lang="sv-SE" altLang="sv-SE" sz="18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	</a:t>
              </a:r>
              <a:r>
                <a:rPr lang="sv-SE" altLang="sv-SE" sz="1800" b="1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Vägledande</a:t>
              </a:r>
              <a:endParaRPr lang="sv-SE" altLang="sv-SE" sz="1800" b="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971550" y="3148014"/>
              <a:ext cx="4876800" cy="812529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265BAB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265BAB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265BAB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sv-SE" sz="1800" b="1">
                  <a:solidFill>
                    <a:schemeClr val="tx1"/>
                  </a:solidFill>
                  <a:latin typeface="Tahoma" panose="020B0604030504040204" pitchFamily="34" charset="0"/>
                </a:rPr>
                <a:t>Fördjupad Översiktsplan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sv-SE" sz="1800" b="1">
                  <a:solidFill>
                    <a:schemeClr val="tx1"/>
                  </a:solidFill>
                  <a:latin typeface="Tahoma" panose="020B0604030504040204" pitchFamily="34" charset="0"/>
                </a:rPr>
                <a:t>(FÖP)                     Vägledande</a:t>
              </a: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971550" y="4595813"/>
              <a:ext cx="3111924" cy="1431545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265BAB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265BAB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265BAB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sv-SE" sz="1800" b="1">
                  <a:solidFill>
                    <a:schemeClr val="tx1"/>
                  </a:solidFill>
                  <a:latin typeface="Tahoma" panose="020B0604030504040204" pitchFamily="34" charset="0"/>
                </a:rPr>
                <a:t>Detaljplan </a:t>
              </a:r>
              <a:r>
                <a:rPr lang="sv-SE" altLang="sv-SE" sz="1400" b="1">
                  <a:solidFill>
                    <a:schemeClr val="tx1"/>
                  </a:solidFill>
                  <a:latin typeface="Tahoma" panose="020B0604030504040204" pitchFamily="34" charset="0"/>
                </a:rPr>
                <a:t>(Reguleringsplan)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sv-SE" sz="1800" b="1">
                  <a:solidFill>
                    <a:schemeClr val="tx1"/>
                  </a:solidFill>
                  <a:latin typeface="Tahoma" panose="020B0604030504040204" pitchFamily="34" charset="0"/>
                </a:rPr>
                <a:t>(DP) Juridiskt bindande</a:t>
              </a: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990649" y="6225263"/>
              <a:ext cx="7467600" cy="812499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265BAB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265BAB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265BAB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sv-SE" sz="1800" b="1">
                  <a:solidFill>
                    <a:schemeClr val="tx1"/>
                  </a:solidFill>
                  <a:latin typeface="Tahoma" panose="020B0604030504040204" pitchFamily="34" charset="0"/>
                </a:rPr>
                <a:t>Bygglov, förhandsbesked, tillstånd, dispens – Juridiskt bindande</a:t>
              </a:r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>
              <a:off x="7600950" y="2538413"/>
              <a:ext cx="0" cy="3352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4705350" y="2538413"/>
              <a:ext cx="0" cy="533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2190750" y="2538413"/>
              <a:ext cx="0" cy="533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2190750" y="3986213"/>
              <a:ext cx="0" cy="533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2152650" y="5742363"/>
              <a:ext cx="0" cy="533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4705350" y="3986213"/>
              <a:ext cx="0" cy="1905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971550" y="-298787"/>
              <a:ext cx="7467600" cy="1160713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265BAB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265BAB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265BAB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265BAB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sv-SE" sz="18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Statlig planering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sv-SE" sz="18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</a:rPr>
                <a:t>Västerhavsplanen, </a:t>
              </a:r>
              <a:r>
                <a:rPr lang="sv-SE" altLang="sv-SE" sz="1800" b="1" dirty="0">
                  <a:solidFill>
                    <a:schemeClr val="tx1"/>
                  </a:solidFill>
                  <a:latin typeface="Tahoma" panose="020B0604030504040204" pitchFamily="34" charset="0"/>
                </a:rPr>
                <a:t>Riksintressen, Reservat, Nationalpark, Vägar etc.</a:t>
              </a:r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4643438" y="981075"/>
              <a:ext cx="0" cy="533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483" name="Rubrik 1"/>
          <p:cNvSpPr>
            <a:spLocks noGrp="1"/>
          </p:cNvSpPr>
          <p:nvPr>
            <p:ph type="title" idx="4294967295"/>
          </p:nvPr>
        </p:nvSpPr>
        <p:spPr>
          <a:xfrm>
            <a:off x="-314325" y="-449263"/>
            <a:ext cx="8731250" cy="1228726"/>
          </a:xfrm>
        </p:spPr>
        <p:txBody>
          <a:bodyPr anchor="b"/>
          <a:lstStyle/>
          <a:p>
            <a:r>
              <a:rPr lang="sv-SE" altLang="sv-SE" sz="4000" smtClean="0">
                <a:solidFill>
                  <a:srgbClr val="265BAB"/>
                </a:solidFill>
                <a:ea typeface="ＭＳ Ｐゴシック" panose="020B0600070205080204" pitchFamily="34" charset="-128"/>
              </a:rPr>
              <a:t>	Planering</a:t>
            </a:r>
          </a:p>
        </p:txBody>
      </p:sp>
    </p:spTree>
    <p:extLst>
      <p:ext uri="{BB962C8B-B14F-4D97-AF65-F5344CB8AC3E}">
        <p14:creationId xmlns:p14="http://schemas.microsoft.com/office/powerpoint/2010/main" val="91281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Bildobjekt 1" descr="Screen Shot 2014-04-04 at 11.12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0"/>
            <a:ext cx="483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025807" y="1373544"/>
            <a:ext cx="302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Programsamrådsredogörelsen</a:t>
            </a:r>
          </a:p>
        </p:txBody>
      </p:sp>
    </p:spTree>
    <p:extLst>
      <p:ext uri="{BB962C8B-B14F-4D97-AF65-F5344CB8AC3E}">
        <p14:creationId xmlns:p14="http://schemas.microsoft.com/office/powerpoint/2010/main" val="2376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 34"/>
          <p:cNvSpPr/>
          <p:nvPr/>
        </p:nvSpPr>
        <p:spPr>
          <a:xfrm rot="2095016">
            <a:off x="388277" y="4383235"/>
            <a:ext cx="2913678" cy="2066485"/>
          </a:xfrm>
          <a:prstGeom prst="ellipse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Ellips 33"/>
          <p:cNvSpPr/>
          <p:nvPr/>
        </p:nvSpPr>
        <p:spPr>
          <a:xfrm rot="21293393">
            <a:off x="5377730" y="4143268"/>
            <a:ext cx="2913678" cy="2066485"/>
          </a:xfrm>
          <a:prstGeom prst="ellipse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Ellips 29"/>
          <p:cNvSpPr/>
          <p:nvPr/>
        </p:nvSpPr>
        <p:spPr>
          <a:xfrm rot="2095016">
            <a:off x="5222294" y="1490307"/>
            <a:ext cx="2913678" cy="2066485"/>
          </a:xfrm>
          <a:prstGeom prst="ellipse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 rot="19533868">
            <a:off x="297369" y="1658748"/>
            <a:ext cx="2913678" cy="2066485"/>
          </a:xfrm>
          <a:prstGeom prst="ellipse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71718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265BAB"/>
                </a:solidFill>
              </a:rPr>
              <a:t>Gemensamma resurser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5570910" y="1831375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/>
              <a:t>Marina Livsmedel</a:t>
            </a:r>
          </a:p>
          <a:p>
            <a:pPr marL="285750" indent="-285750">
              <a:buFontTx/>
              <a:buChar char="-"/>
            </a:pPr>
            <a:r>
              <a:rPr lang="sv-SE"/>
              <a:t>Fiske</a:t>
            </a:r>
          </a:p>
          <a:p>
            <a:pPr marL="285750" indent="-285750">
              <a:buFontTx/>
              <a:buChar char="-"/>
            </a:pPr>
            <a:r>
              <a:rPr lang="sv-SE"/>
              <a:t>Vattenbruk</a:t>
            </a:r>
          </a:p>
          <a:p>
            <a:pPr marL="285750" indent="-285750">
              <a:buFontTx/>
              <a:buChar char="-"/>
            </a:pPr>
            <a:r>
              <a:rPr lang="sv-SE"/>
              <a:t>Beredningsindustri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1302282" y="1780389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/>
              <a:t>Sjöfart</a:t>
            </a:r>
          </a:p>
          <a:p>
            <a:pPr marL="285750" indent="-285750">
              <a:buFontTx/>
              <a:buChar char="-"/>
            </a:pPr>
            <a:r>
              <a:rPr lang="sv-SE"/>
              <a:t>Sjöfart</a:t>
            </a:r>
          </a:p>
          <a:p>
            <a:pPr marL="285750" indent="-285750">
              <a:buFontTx/>
              <a:buChar char="-"/>
            </a:pPr>
            <a:r>
              <a:rPr lang="sv-SE"/>
              <a:t>(Försvaret)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971186" y="4647643"/>
            <a:ext cx="16979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/>
              <a:t>Maritim turism </a:t>
            </a:r>
          </a:p>
          <a:p>
            <a:r>
              <a:rPr lang="sv-SE" b="1"/>
              <a:t>och rekreation</a:t>
            </a:r>
          </a:p>
          <a:p>
            <a:pPr marL="285750" indent="-285750">
              <a:buFontTx/>
              <a:buChar char="-"/>
            </a:pPr>
            <a:r>
              <a:rPr lang="sv-SE"/>
              <a:t>Besöksnäring</a:t>
            </a:r>
          </a:p>
          <a:p>
            <a:pPr marL="285750" indent="-285750">
              <a:buFontTx/>
              <a:buChar char="-"/>
            </a:pPr>
            <a:r>
              <a:rPr lang="sv-SE"/>
              <a:t>Friluftsliv</a:t>
            </a:r>
          </a:p>
          <a:p>
            <a:pPr marL="285750" indent="-285750">
              <a:buFontTx/>
              <a:buChar char="-"/>
            </a:pPr>
            <a:r>
              <a:rPr lang="sv-SE"/>
              <a:t>Kultur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5671290" y="4509956"/>
            <a:ext cx="2557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/>
              <a:t>Marin Energi</a:t>
            </a:r>
          </a:p>
          <a:p>
            <a:pPr marL="285750" indent="-285750">
              <a:buFontTx/>
              <a:buChar char="-"/>
            </a:pPr>
            <a:r>
              <a:rPr lang="sv-SE"/>
              <a:t>Vågkraft</a:t>
            </a:r>
          </a:p>
          <a:p>
            <a:pPr marL="285750" indent="-285750">
              <a:buFontTx/>
              <a:buChar char="-"/>
            </a:pPr>
            <a:r>
              <a:rPr lang="sv-SE"/>
              <a:t>Havsbaserad vindkraft</a:t>
            </a:r>
          </a:p>
          <a:p>
            <a:pPr marL="285750" indent="-285750">
              <a:buFontTx/>
              <a:buChar char="-"/>
            </a:pPr>
            <a:r>
              <a:rPr lang="sv-SE"/>
              <a:t>Forskning</a:t>
            </a:r>
          </a:p>
          <a:p>
            <a:pPr marL="285750" indent="-285750">
              <a:buFontTx/>
              <a:buChar char="-"/>
            </a:pPr>
            <a:r>
              <a:rPr lang="sv-SE"/>
              <a:t>Framtida näringar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457200" y="2712634"/>
            <a:ext cx="195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/>
              <a:t>Båtnäring</a:t>
            </a:r>
          </a:p>
          <a:p>
            <a:pPr marL="285750" indent="-285750">
              <a:buFontTx/>
              <a:buChar char="-"/>
            </a:pPr>
            <a:r>
              <a:rPr lang="sv-SE"/>
              <a:t>Båtliv</a:t>
            </a:r>
          </a:p>
          <a:p>
            <a:pPr marL="285750" indent="-285750">
              <a:buFontTx/>
              <a:buChar char="-"/>
            </a:pPr>
            <a:r>
              <a:rPr lang="sv-SE"/>
              <a:t>Varvsbranschen</a:t>
            </a:r>
          </a:p>
          <a:p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3190439" y="2737608"/>
            <a:ext cx="22240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/>
              <a:t>Natur</a:t>
            </a:r>
          </a:p>
          <a:p>
            <a:pPr algn="ctr"/>
            <a:r>
              <a:rPr lang="sv-SE" sz="2400"/>
              <a:t>Hav</a:t>
            </a:r>
          </a:p>
          <a:p>
            <a:pPr algn="ctr"/>
            <a:r>
              <a:rPr lang="sv-SE" sz="2400"/>
              <a:t>Attraktionskraft</a:t>
            </a:r>
          </a:p>
          <a:p>
            <a:pPr algn="ctr"/>
            <a:r>
              <a:rPr lang="sv-SE" sz="2400"/>
              <a:t>Mark</a:t>
            </a:r>
          </a:p>
          <a:p>
            <a:pPr algn="ctr"/>
            <a:r>
              <a:rPr lang="sv-SE" sz="2400"/>
              <a:t>Mat</a:t>
            </a:r>
          </a:p>
          <a:p>
            <a:pPr algn="ctr"/>
            <a:r>
              <a:rPr lang="sv-SE" sz="2400"/>
              <a:t>Energi</a:t>
            </a:r>
          </a:p>
          <a:p>
            <a:pPr algn="ctr"/>
            <a:r>
              <a:rPr lang="sv-SE" sz="2400"/>
              <a:t>Tillväxt</a:t>
            </a:r>
          </a:p>
        </p:txBody>
      </p:sp>
    </p:spTree>
    <p:extLst>
      <p:ext uri="{BB962C8B-B14F-4D97-AF65-F5344CB8AC3E}">
        <p14:creationId xmlns:p14="http://schemas.microsoft.com/office/powerpoint/2010/main" val="37758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271462"/>
            <a:ext cx="8229600" cy="1143000"/>
          </a:xfrm>
        </p:spPr>
        <p:txBody>
          <a:bodyPr>
            <a:normAutofit/>
          </a:bodyPr>
          <a:lstStyle/>
          <a:p>
            <a:r>
              <a:rPr lang="sv-SE"/>
              <a:t>Nuläge 141208</a:t>
            </a:r>
          </a:p>
        </p:txBody>
      </p:sp>
      <p:cxnSp>
        <p:nvCxnSpPr>
          <p:cNvPr id="5" name="Rak 4"/>
          <p:cNvCxnSpPr/>
          <p:nvPr/>
        </p:nvCxnSpPr>
        <p:spPr>
          <a:xfrm>
            <a:off x="4600222" y="1567913"/>
            <a:ext cx="0" cy="4913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457200" y="3902056"/>
            <a:ext cx="7991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196795" y="1296056"/>
            <a:ext cx="292466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/>
              <a:t>Marina livsmedel</a:t>
            </a:r>
          </a:p>
          <a:p>
            <a:endParaRPr lang="sv-SE"/>
          </a:p>
          <a:p>
            <a:r>
              <a:rPr lang="sv-SE"/>
              <a:t>Fiske</a:t>
            </a:r>
          </a:p>
          <a:p>
            <a:endParaRPr lang="sv-SE"/>
          </a:p>
          <a:p>
            <a:r>
              <a:rPr lang="sv-SE"/>
              <a:t>Vattenbruk</a:t>
            </a:r>
          </a:p>
          <a:p>
            <a:endParaRPr lang="sv-SE"/>
          </a:p>
          <a:p>
            <a:r>
              <a:rPr lang="sv-SE"/>
              <a:t>Beredningsbransch småskalig</a:t>
            </a:r>
          </a:p>
          <a:p>
            <a:endParaRPr lang="sv-SE"/>
          </a:p>
          <a:p>
            <a:r>
              <a:rPr lang="sv-SE"/>
              <a:t>Beredningsindustri storskalig</a:t>
            </a:r>
          </a:p>
          <a:p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216939" y="3939546"/>
            <a:ext cx="2277048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/>
              <a:t>Sjöfart och båtnäring</a:t>
            </a:r>
          </a:p>
          <a:p>
            <a:endParaRPr lang="sv-SE"/>
          </a:p>
          <a:p>
            <a:r>
              <a:rPr lang="sv-SE"/>
              <a:t>Båtnäring</a:t>
            </a:r>
          </a:p>
          <a:p>
            <a:endParaRPr lang="sv-SE"/>
          </a:p>
          <a:p>
            <a:r>
              <a:rPr lang="sv-SE"/>
              <a:t>Marinor – varv</a:t>
            </a:r>
          </a:p>
          <a:p>
            <a:endParaRPr lang="sv-SE"/>
          </a:p>
          <a:p>
            <a:r>
              <a:rPr lang="sv-SE"/>
              <a:t>Skärgårdsrederier</a:t>
            </a:r>
          </a:p>
          <a:p>
            <a:endParaRPr lang="sv-SE"/>
          </a:p>
          <a:p>
            <a:r>
              <a:rPr lang="sv-SE"/>
              <a:t>Sjöfart</a:t>
            </a:r>
          </a:p>
          <a:p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4828518" y="4173538"/>
            <a:ext cx="19504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/>
              <a:t>Marin energi</a:t>
            </a:r>
          </a:p>
          <a:p>
            <a:endParaRPr lang="sv-SE"/>
          </a:p>
          <a:p>
            <a:r>
              <a:rPr lang="sv-SE" i="1"/>
              <a:t>Framtida näringar</a:t>
            </a:r>
          </a:p>
          <a:p>
            <a:endParaRPr lang="sv-SE"/>
          </a:p>
          <a:p>
            <a:r>
              <a:rPr lang="sv-SE"/>
              <a:t>Forskning</a:t>
            </a:r>
          </a:p>
          <a:p>
            <a:endParaRPr lang="sv-SE"/>
          </a:p>
          <a:p>
            <a:r>
              <a:rPr lang="sv-SE"/>
              <a:t>Militär</a:t>
            </a:r>
          </a:p>
          <a:p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4775200" y="1323122"/>
            <a:ext cx="233498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/>
              <a:t>Turism och rekreation</a:t>
            </a:r>
          </a:p>
          <a:p>
            <a:endParaRPr lang="sv-SE"/>
          </a:p>
          <a:p>
            <a:r>
              <a:rPr lang="sv-SE"/>
              <a:t>Turism</a:t>
            </a:r>
          </a:p>
          <a:p>
            <a:endParaRPr lang="sv-SE"/>
          </a:p>
          <a:p>
            <a:r>
              <a:rPr lang="sv-SE"/>
              <a:t>Kultur</a:t>
            </a:r>
          </a:p>
          <a:p>
            <a:endParaRPr lang="sv-SE"/>
          </a:p>
          <a:p>
            <a:r>
              <a:rPr lang="sv-SE"/>
              <a:t>Friluftsliv</a:t>
            </a:r>
          </a:p>
          <a:p>
            <a:endParaRPr lang="sv-SE"/>
          </a:p>
          <a:p>
            <a:r>
              <a:rPr lang="sv-SE"/>
              <a:t>(Boende)</a:t>
            </a:r>
          </a:p>
          <a:p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7163060" y="31124"/>
            <a:ext cx="236378" cy="2464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/>
        </p:nvSpPr>
        <p:spPr>
          <a:xfrm>
            <a:off x="7175760" y="361673"/>
            <a:ext cx="236378" cy="32128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8" name="Grupp 17"/>
          <p:cNvGrpSpPr/>
          <p:nvPr/>
        </p:nvGrpSpPr>
        <p:grpSpPr>
          <a:xfrm>
            <a:off x="7099559" y="748900"/>
            <a:ext cx="410551" cy="403445"/>
            <a:chOff x="8356600" y="846138"/>
            <a:chExt cx="419100" cy="436562"/>
          </a:xfrm>
        </p:grpSpPr>
        <p:sp>
          <p:nvSpPr>
            <p:cNvPr id="16" name="Ellips 15"/>
            <p:cNvSpPr/>
            <p:nvPr/>
          </p:nvSpPr>
          <p:spPr>
            <a:xfrm>
              <a:off x="8445500" y="927100"/>
              <a:ext cx="241300" cy="2667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Ellips 16"/>
            <p:cNvSpPr/>
            <p:nvPr/>
          </p:nvSpPr>
          <p:spPr>
            <a:xfrm>
              <a:off x="8356600" y="846138"/>
              <a:ext cx="419100" cy="4365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9" name="textruta 18"/>
          <p:cNvSpPr txBox="1"/>
          <p:nvPr/>
        </p:nvSpPr>
        <p:spPr>
          <a:xfrm>
            <a:off x="7556500" y="-63500"/>
            <a:ext cx="1612900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sz="1400"/>
              <a:t>Rundabordssamtal/intervjuer</a:t>
            </a:r>
            <a:br>
              <a:rPr lang="sv-SE" sz="1400"/>
            </a:br>
            <a:endParaRPr lang="sv-SE" sz="1400"/>
          </a:p>
          <a:p>
            <a:pPr>
              <a:lnSpc>
                <a:spcPct val="80000"/>
              </a:lnSpc>
            </a:pPr>
            <a:r>
              <a:rPr lang="sv-SE" sz="1400"/>
              <a:t>Dokument</a:t>
            </a:r>
          </a:p>
          <a:p>
            <a:pPr>
              <a:lnSpc>
                <a:spcPct val="80000"/>
              </a:lnSpc>
            </a:pPr>
            <a:endParaRPr lang="sv-SE" sz="1400"/>
          </a:p>
          <a:p>
            <a:pPr>
              <a:lnSpc>
                <a:spcPct val="80000"/>
              </a:lnSpc>
            </a:pPr>
            <a:r>
              <a:rPr lang="sv-SE" sz="1400"/>
              <a:t>Kompetensdag</a:t>
            </a:r>
          </a:p>
        </p:txBody>
      </p:sp>
      <p:sp>
        <p:nvSpPr>
          <p:cNvPr id="22" name="Ellips 21"/>
          <p:cNvSpPr/>
          <p:nvPr/>
        </p:nvSpPr>
        <p:spPr>
          <a:xfrm>
            <a:off x="1648401" y="1923118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/>
          <p:cNvSpPr/>
          <p:nvPr/>
        </p:nvSpPr>
        <p:spPr>
          <a:xfrm>
            <a:off x="2042101" y="1923118"/>
            <a:ext cx="241300" cy="2667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7" name="Grupp 26"/>
          <p:cNvGrpSpPr/>
          <p:nvPr/>
        </p:nvGrpSpPr>
        <p:grpSpPr>
          <a:xfrm>
            <a:off x="2794531" y="3958327"/>
            <a:ext cx="419100" cy="436562"/>
            <a:chOff x="8356600" y="846138"/>
            <a:chExt cx="419100" cy="436562"/>
          </a:xfrm>
        </p:grpSpPr>
        <p:sp>
          <p:nvSpPr>
            <p:cNvPr id="28" name="Ellips 27"/>
            <p:cNvSpPr/>
            <p:nvPr/>
          </p:nvSpPr>
          <p:spPr>
            <a:xfrm>
              <a:off x="8445500" y="927100"/>
              <a:ext cx="241300" cy="2667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Ellips 28"/>
            <p:cNvSpPr/>
            <p:nvPr/>
          </p:nvSpPr>
          <p:spPr>
            <a:xfrm>
              <a:off x="8356600" y="846138"/>
              <a:ext cx="419100" cy="43656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0" name="Rektangel 29"/>
          <p:cNvSpPr/>
          <p:nvPr/>
        </p:nvSpPr>
        <p:spPr>
          <a:xfrm>
            <a:off x="5914719" y="2942970"/>
            <a:ext cx="241300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30"/>
          <p:cNvSpPr/>
          <p:nvPr/>
        </p:nvSpPr>
        <p:spPr>
          <a:xfrm>
            <a:off x="1666290" y="2458899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/>
          <p:cNvSpPr/>
          <p:nvPr/>
        </p:nvSpPr>
        <p:spPr>
          <a:xfrm>
            <a:off x="2527313" y="2445941"/>
            <a:ext cx="241300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7" name="Grupp 36"/>
          <p:cNvGrpSpPr/>
          <p:nvPr/>
        </p:nvGrpSpPr>
        <p:grpSpPr>
          <a:xfrm>
            <a:off x="6867283" y="4136723"/>
            <a:ext cx="419100" cy="436562"/>
            <a:chOff x="8356600" y="846138"/>
            <a:chExt cx="419100" cy="436562"/>
          </a:xfrm>
          <a:noFill/>
        </p:grpSpPr>
        <p:sp>
          <p:nvSpPr>
            <p:cNvPr id="38" name="Ellips 37"/>
            <p:cNvSpPr/>
            <p:nvPr/>
          </p:nvSpPr>
          <p:spPr>
            <a:xfrm>
              <a:off x="8445500" y="927100"/>
              <a:ext cx="241300" cy="2667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Ellips 38"/>
            <p:cNvSpPr/>
            <p:nvPr/>
          </p:nvSpPr>
          <p:spPr>
            <a:xfrm>
              <a:off x="8356600" y="846138"/>
              <a:ext cx="419100" cy="43656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3" name="Rektangel 42"/>
          <p:cNvSpPr/>
          <p:nvPr/>
        </p:nvSpPr>
        <p:spPr>
          <a:xfrm>
            <a:off x="6682934" y="5440281"/>
            <a:ext cx="2485498" cy="14187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Ellips 43"/>
          <p:cNvSpPr/>
          <p:nvPr/>
        </p:nvSpPr>
        <p:spPr>
          <a:xfrm>
            <a:off x="6966691" y="4839985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/>
          <p:cNvSpPr/>
          <p:nvPr/>
        </p:nvSpPr>
        <p:spPr>
          <a:xfrm>
            <a:off x="7408087" y="4839985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Ellips 50"/>
          <p:cNvSpPr/>
          <p:nvPr/>
        </p:nvSpPr>
        <p:spPr>
          <a:xfrm>
            <a:off x="2868266" y="6231890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/>
          <p:cNvSpPr/>
          <p:nvPr/>
        </p:nvSpPr>
        <p:spPr>
          <a:xfrm>
            <a:off x="7397875" y="4217685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Rektangel 54"/>
          <p:cNvSpPr/>
          <p:nvPr/>
        </p:nvSpPr>
        <p:spPr>
          <a:xfrm>
            <a:off x="2517219" y="1884244"/>
            <a:ext cx="241300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Rektangel 57"/>
          <p:cNvSpPr/>
          <p:nvPr/>
        </p:nvSpPr>
        <p:spPr>
          <a:xfrm>
            <a:off x="2050629" y="5106685"/>
            <a:ext cx="241300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Ellips 59"/>
          <p:cNvSpPr/>
          <p:nvPr/>
        </p:nvSpPr>
        <p:spPr>
          <a:xfrm>
            <a:off x="6952415" y="4224035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Ellips 60"/>
          <p:cNvSpPr/>
          <p:nvPr/>
        </p:nvSpPr>
        <p:spPr>
          <a:xfrm>
            <a:off x="3122233" y="3565387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Ellips 61"/>
          <p:cNvSpPr/>
          <p:nvPr/>
        </p:nvSpPr>
        <p:spPr>
          <a:xfrm>
            <a:off x="3121456" y="3038337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Ellips 62"/>
          <p:cNvSpPr/>
          <p:nvPr/>
        </p:nvSpPr>
        <p:spPr>
          <a:xfrm>
            <a:off x="2071913" y="2456518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Rektangel 63"/>
          <p:cNvSpPr/>
          <p:nvPr/>
        </p:nvSpPr>
        <p:spPr>
          <a:xfrm>
            <a:off x="7843772" y="4168989"/>
            <a:ext cx="241300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5" name="Grupp 64"/>
          <p:cNvGrpSpPr/>
          <p:nvPr/>
        </p:nvGrpSpPr>
        <p:grpSpPr>
          <a:xfrm>
            <a:off x="7082463" y="1333758"/>
            <a:ext cx="419100" cy="436562"/>
            <a:chOff x="8356600" y="846138"/>
            <a:chExt cx="419100" cy="436562"/>
          </a:xfrm>
        </p:grpSpPr>
        <p:sp>
          <p:nvSpPr>
            <p:cNvPr id="66" name="Ellips 65"/>
            <p:cNvSpPr/>
            <p:nvPr/>
          </p:nvSpPr>
          <p:spPr>
            <a:xfrm>
              <a:off x="8445500" y="927100"/>
              <a:ext cx="241300" cy="2667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Ellips 66"/>
            <p:cNvSpPr/>
            <p:nvPr/>
          </p:nvSpPr>
          <p:spPr>
            <a:xfrm>
              <a:off x="8356600" y="846138"/>
              <a:ext cx="419100" cy="4365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8" name="Rektangel 67"/>
          <p:cNvSpPr/>
          <p:nvPr/>
        </p:nvSpPr>
        <p:spPr>
          <a:xfrm>
            <a:off x="5910700" y="1906689"/>
            <a:ext cx="241300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68"/>
          <p:cNvSpPr/>
          <p:nvPr/>
        </p:nvSpPr>
        <p:spPr>
          <a:xfrm>
            <a:off x="5908225" y="2453481"/>
            <a:ext cx="241300" cy="34766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Ellips 69"/>
          <p:cNvSpPr/>
          <p:nvPr/>
        </p:nvSpPr>
        <p:spPr>
          <a:xfrm>
            <a:off x="5918200" y="3559969"/>
            <a:ext cx="241300" cy="2667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Rektangel 70"/>
          <p:cNvSpPr/>
          <p:nvPr/>
        </p:nvSpPr>
        <p:spPr>
          <a:xfrm>
            <a:off x="2050629" y="4492323"/>
            <a:ext cx="241300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Ellips 71"/>
          <p:cNvSpPr/>
          <p:nvPr/>
        </p:nvSpPr>
        <p:spPr>
          <a:xfrm>
            <a:off x="2473355" y="6243900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72"/>
          <p:cNvSpPr/>
          <p:nvPr/>
        </p:nvSpPr>
        <p:spPr>
          <a:xfrm>
            <a:off x="2517219" y="1332390"/>
            <a:ext cx="241300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3562839" y="2430602"/>
            <a:ext cx="93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+ GIS</a:t>
            </a:r>
          </a:p>
        </p:txBody>
      </p:sp>
      <p:sp>
        <p:nvSpPr>
          <p:cNvPr id="74" name="textruta 73"/>
          <p:cNvSpPr txBox="1"/>
          <p:nvPr/>
        </p:nvSpPr>
        <p:spPr>
          <a:xfrm>
            <a:off x="6515577" y="2942970"/>
            <a:ext cx="93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+ GIS</a:t>
            </a:r>
          </a:p>
        </p:txBody>
      </p:sp>
      <p:grpSp>
        <p:nvGrpSpPr>
          <p:cNvPr id="75" name="Grupp 74"/>
          <p:cNvGrpSpPr/>
          <p:nvPr/>
        </p:nvGrpSpPr>
        <p:grpSpPr>
          <a:xfrm>
            <a:off x="3017040" y="2406192"/>
            <a:ext cx="419100" cy="436562"/>
            <a:chOff x="8356600" y="846138"/>
            <a:chExt cx="419100" cy="436562"/>
          </a:xfrm>
        </p:grpSpPr>
        <p:sp>
          <p:nvSpPr>
            <p:cNvPr id="76" name="Ellips 75"/>
            <p:cNvSpPr/>
            <p:nvPr/>
          </p:nvSpPr>
          <p:spPr>
            <a:xfrm>
              <a:off x="8445500" y="927100"/>
              <a:ext cx="241300" cy="2667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Ellips 76"/>
            <p:cNvSpPr/>
            <p:nvPr/>
          </p:nvSpPr>
          <p:spPr>
            <a:xfrm>
              <a:off x="8356600" y="846138"/>
              <a:ext cx="419100" cy="43656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8" name="Rektangel 77"/>
          <p:cNvSpPr/>
          <p:nvPr/>
        </p:nvSpPr>
        <p:spPr>
          <a:xfrm>
            <a:off x="7851810" y="4787278"/>
            <a:ext cx="241300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Ellips 78"/>
          <p:cNvSpPr/>
          <p:nvPr/>
        </p:nvSpPr>
        <p:spPr>
          <a:xfrm>
            <a:off x="2460396" y="5676564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Ellips 79"/>
          <p:cNvSpPr/>
          <p:nvPr/>
        </p:nvSpPr>
        <p:spPr>
          <a:xfrm>
            <a:off x="2849475" y="5676564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Rektangel 80"/>
          <p:cNvSpPr/>
          <p:nvPr/>
        </p:nvSpPr>
        <p:spPr>
          <a:xfrm>
            <a:off x="2050629" y="5642994"/>
            <a:ext cx="241300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Rektangel 81"/>
          <p:cNvSpPr/>
          <p:nvPr/>
        </p:nvSpPr>
        <p:spPr>
          <a:xfrm>
            <a:off x="2054935" y="6189889"/>
            <a:ext cx="241300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3" name="Grupp 82"/>
          <p:cNvGrpSpPr/>
          <p:nvPr/>
        </p:nvGrpSpPr>
        <p:grpSpPr>
          <a:xfrm>
            <a:off x="8568062" y="4100666"/>
            <a:ext cx="419100" cy="436562"/>
            <a:chOff x="8356600" y="846138"/>
            <a:chExt cx="419100" cy="436562"/>
          </a:xfrm>
        </p:grpSpPr>
        <p:sp>
          <p:nvSpPr>
            <p:cNvPr id="84" name="Ellips 83"/>
            <p:cNvSpPr/>
            <p:nvPr/>
          </p:nvSpPr>
          <p:spPr>
            <a:xfrm>
              <a:off x="8445500" y="927100"/>
              <a:ext cx="241300" cy="2667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Ellips 84"/>
            <p:cNvSpPr/>
            <p:nvPr/>
          </p:nvSpPr>
          <p:spPr>
            <a:xfrm>
              <a:off x="8356600" y="846138"/>
              <a:ext cx="419100" cy="436562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40" name="Ellips 39"/>
          <p:cNvSpPr/>
          <p:nvPr/>
        </p:nvSpPr>
        <p:spPr>
          <a:xfrm>
            <a:off x="6988876" y="5316955"/>
            <a:ext cx="241300" cy="2667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Ellips 46"/>
          <p:cNvSpPr/>
          <p:nvPr/>
        </p:nvSpPr>
        <p:spPr>
          <a:xfrm>
            <a:off x="6988876" y="5891432"/>
            <a:ext cx="241300" cy="2667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Ellips 48"/>
          <p:cNvSpPr/>
          <p:nvPr/>
        </p:nvSpPr>
        <p:spPr>
          <a:xfrm>
            <a:off x="7412554" y="5301563"/>
            <a:ext cx="241300" cy="2667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Rektangel 85"/>
          <p:cNvSpPr/>
          <p:nvPr/>
        </p:nvSpPr>
        <p:spPr>
          <a:xfrm>
            <a:off x="8229434" y="4165893"/>
            <a:ext cx="241300" cy="3476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4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718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265BAB"/>
                </a:solidFill>
                <a:ea typeface="ＭＳ Ｐゴシック" charset="0"/>
              </a:rPr>
              <a:t>Avsatta resurser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91676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>
                <a:solidFill>
                  <a:srgbClr val="265BAB"/>
                </a:solidFill>
                <a:latin typeface="+mj-lt"/>
                <a:ea typeface="ＭＳ Ｐゴシック" charset="0"/>
              </a:rPr>
              <a:t>Respektive kommun har beslutat att avsätta per år 2013, 2014, 2015</a:t>
            </a:r>
            <a:br>
              <a:rPr lang="sv-SE">
                <a:solidFill>
                  <a:srgbClr val="265BAB"/>
                </a:solidFill>
                <a:latin typeface="+mj-lt"/>
                <a:ea typeface="ＭＳ Ｐゴシック" charset="0"/>
              </a:rPr>
            </a:br>
            <a:endParaRPr lang="sv-SE" sz="1400" i="1">
              <a:solidFill>
                <a:srgbClr val="265BAB"/>
              </a:solidFill>
              <a:latin typeface="+mj-lt"/>
              <a:ea typeface="ＭＳ Ｐゴシック" charset="0"/>
            </a:endParaRPr>
          </a:p>
          <a:p>
            <a:pPr>
              <a:buFontTx/>
              <a:buNone/>
            </a:pPr>
            <a:r>
              <a:rPr lang="sv-SE" sz="2600" i="1">
                <a:solidFill>
                  <a:srgbClr val="265BAB"/>
                </a:solidFill>
                <a:latin typeface="+mj-lt"/>
                <a:ea typeface="ＭＳ Ｐゴシック" charset="0"/>
              </a:rPr>
              <a:t>15 % planerare</a:t>
            </a:r>
          </a:p>
          <a:p>
            <a:pPr>
              <a:buFontTx/>
              <a:buNone/>
            </a:pPr>
            <a:r>
              <a:rPr lang="sv-SE" sz="2600" i="1">
                <a:solidFill>
                  <a:srgbClr val="265BAB"/>
                </a:solidFill>
                <a:latin typeface="+mj-lt"/>
                <a:ea typeface="ＭＳ Ｐゴシック" charset="0"/>
              </a:rPr>
              <a:t>10 % miljöhandläggare</a:t>
            </a:r>
          </a:p>
          <a:p>
            <a:pPr>
              <a:buFontTx/>
              <a:buNone/>
            </a:pPr>
            <a:r>
              <a:rPr lang="sv-SE" sz="2600" i="1">
                <a:solidFill>
                  <a:srgbClr val="265BAB"/>
                </a:solidFill>
                <a:latin typeface="+mj-lt"/>
                <a:ea typeface="ＭＳ Ｐゴシック" charset="0"/>
              </a:rPr>
              <a:t>5 % GIS-resurs</a:t>
            </a:r>
          </a:p>
          <a:p>
            <a:pPr>
              <a:buFontTx/>
              <a:buNone/>
            </a:pPr>
            <a:r>
              <a:rPr lang="sv-SE" sz="2600" i="1">
                <a:solidFill>
                  <a:srgbClr val="265BAB"/>
                </a:solidFill>
                <a:latin typeface="+mj-lt"/>
                <a:ea typeface="ＭＳ Ｐゴシック" charset="0"/>
              </a:rPr>
              <a:t>5 % näringslivsutvecklare</a:t>
            </a:r>
            <a:r>
              <a:rPr lang="sv-SE" sz="2600">
                <a:solidFill>
                  <a:srgbClr val="265BAB"/>
                </a:solidFill>
                <a:latin typeface="+mj-lt"/>
                <a:ea typeface="ＭＳ Ｐゴシック" charset="0"/>
              </a:rPr>
              <a:t> </a:t>
            </a:r>
            <a:endParaRPr lang="sv-SE">
              <a:solidFill>
                <a:srgbClr val="265BAB"/>
              </a:solidFill>
              <a:latin typeface="+mj-lt"/>
              <a:ea typeface="ＭＳ Ｐゴシック" charset="0"/>
            </a:endParaRPr>
          </a:p>
          <a:p>
            <a:pPr>
              <a:buFontTx/>
              <a:buNone/>
            </a:pPr>
            <a:r>
              <a:rPr lang="sv-SE">
                <a:solidFill>
                  <a:srgbClr val="265BAB"/>
                </a:solidFill>
                <a:latin typeface="+mj-lt"/>
                <a:ea typeface="ＭＳ Ｐゴシック" charset="0"/>
              </a:rPr>
              <a:t>Plus externa medel</a:t>
            </a:r>
          </a:p>
          <a:p>
            <a:pPr>
              <a:buFontTx/>
              <a:buNone/>
            </a:pPr>
            <a:endParaRPr lang="sv-SE">
              <a:solidFill>
                <a:srgbClr val="265BAB"/>
              </a:solidFill>
              <a:latin typeface="+mj-lt"/>
              <a:ea typeface="ＭＳ Ｐゴシック" charset="0"/>
            </a:endParaRPr>
          </a:p>
          <a:p>
            <a:pPr marL="0">
              <a:buFontTx/>
              <a:buNone/>
            </a:pPr>
            <a:r>
              <a:rPr lang="sv-SE">
                <a:solidFill>
                  <a:srgbClr val="265BAB"/>
                </a:solidFill>
              </a:rPr>
              <a:t>Processen från nu till färdig blå ÖP med maritim näringslivsstrategi beräknas ta ca 3 år och beräknas hålla i 15 år.</a:t>
            </a:r>
            <a:endParaRPr lang="sv-SE">
              <a:solidFill>
                <a:srgbClr val="265BAB"/>
              </a:solidFill>
              <a:latin typeface="+mj-lt"/>
              <a:ea typeface="ＭＳ Ｐゴシック" charset="0"/>
            </a:endParaRPr>
          </a:p>
          <a:p>
            <a:pPr>
              <a:buFontTx/>
              <a:buNone/>
            </a:pPr>
            <a:endParaRPr lang="sv-SE">
              <a:solidFill>
                <a:srgbClr val="265BAB"/>
              </a:solidFill>
              <a:latin typeface="+mj-lt"/>
              <a:ea typeface="ＭＳ Ｐゴシック" charset="0"/>
            </a:endParaRPr>
          </a:p>
          <a:p>
            <a:pPr>
              <a:buFontTx/>
              <a:buNone/>
            </a:pPr>
            <a:endParaRPr lang="sv-SE">
              <a:solidFill>
                <a:srgbClr val="265BAB"/>
              </a:solidFill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creen Shot 2013-12-12 at 15.47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8654" y="-31963"/>
            <a:ext cx="10730889" cy="695151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-1809" y="1865459"/>
            <a:ext cx="267723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  <a:p>
            <a:endParaRPr lang="sv-SE"/>
          </a:p>
          <a:p>
            <a:r>
              <a:rPr lang="sv-SE" sz="2000">
                <a:solidFill>
                  <a:srgbClr val="265BAB"/>
                </a:solidFill>
              </a:rPr>
              <a:t>Kontakt:</a:t>
            </a:r>
          </a:p>
          <a:p>
            <a:r>
              <a:rPr lang="sv-SE" sz="1600">
                <a:solidFill>
                  <a:srgbClr val="265BAB"/>
                </a:solidFill>
              </a:rPr>
              <a:t>Elsie Hellström</a:t>
            </a:r>
          </a:p>
          <a:p>
            <a:r>
              <a:rPr lang="sv-SE" sz="1600">
                <a:hlinkClick r:id="rId3"/>
              </a:rPr>
              <a:t>Elsie.hellstrom@stromstad.se</a:t>
            </a:r>
            <a:endParaRPr lang="sv-SE" sz="1600"/>
          </a:p>
          <a:p>
            <a:r>
              <a:rPr lang="sv-SE" sz="1600">
                <a:solidFill>
                  <a:srgbClr val="265BAB"/>
                </a:solidFill>
              </a:rPr>
              <a:t>0706 486079</a:t>
            </a:r>
          </a:p>
          <a:p>
            <a:r>
              <a:rPr lang="sv-SE" sz="1600">
                <a:solidFill>
                  <a:srgbClr val="265BAB"/>
                </a:solidFill>
              </a:rPr>
              <a:t>Bengt Gustafsson</a:t>
            </a:r>
          </a:p>
          <a:p>
            <a:r>
              <a:rPr lang="sv-SE" sz="1600">
                <a:hlinkClick r:id="rId4"/>
              </a:rPr>
              <a:t>Bengt.gustafsson@sotenas.se</a:t>
            </a:r>
            <a:endParaRPr lang="sv-SE" sz="1600"/>
          </a:p>
          <a:p>
            <a:r>
              <a:rPr lang="sv-SE" sz="1600">
                <a:solidFill>
                  <a:srgbClr val="265BAB"/>
                </a:solidFill>
              </a:rPr>
              <a:t>Carl Dahlberg</a:t>
            </a:r>
          </a:p>
          <a:p>
            <a:r>
              <a:rPr lang="sv-SE" sz="1600">
                <a:hlinkClick r:id="rId5"/>
              </a:rPr>
              <a:t>Dahlberg.cmo@gmail.com</a:t>
            </a:r>
            <a:endParaRPr lang="sv-SE" sz="1600"/>
          </a:p>
          <a:p>
            <a:r>
              <a:rPr lang="sv-SE" sz="1600">
                <a:solidFill>
                  <a:srgbClr val="265BAB"/>
                </a:solidFill>
              </a:rPr>
              <a:t>076 808 2260</a:t>
            </a:r>
          </a:p>
        </p:txBody>
      </p:sp>
      <p:sp>
        <p:nvSpPr>
          <p:cNvPr id="2" name="Rektangel 1"/>
          <p:cNvSpPr/>
          <p:nvPr/>
        </p:nvSpPr>
        <p:spPr>
          <a:xfrm>
            <a:off x="1633619" y="747875"/>
            <a:ext cx="59467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265BAB"/>
                </a:solidFill>
              </a:rPr>
              <a:t>Var gör vi vad, i, på och vid havet?</a:t>
            </a:r>
          </a:p>
          <a:p>
            <a:r>
              <a:rPr lang="en-US" sz="3200">
                <a:solidFill>
                  <a:srgbClr val="265BAB"/>
                </a:solidFill>
              </a:rPr>
              <a:t>Nu och i framtiden.</a:t>
            </a:r>
          </a:p>
        </p:txBody>
      </p:sp>
      <p:pic>
        <p:nvPicPr>
          <p:cNvPr id="6" name="Bildobjekt 5" descr="TILLVÄXT LOGGA.ep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394" y="4571440"/>
            <a:ext cx="3257905" cy="460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NLS-Blad-10 ju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å ÖP_presentation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3498</TotalTime>
  <Words>259</Words>
  <Application>Microsoft Office PowerPoint</Application>
  <PresentationFormat>Bildspel på skärmen (4:3)</PresentationFormat>
  <Paragraphs>124</Paragraphs>
  <Slides>9</Slides>
  <Notes>2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Tahoma</vt:lpstr>
      <vt:lpstr>Blå ÖP_presentationsmall</vt:lpstr>
      <vt:lpstr>PowerPoint-presentation</vt:lpstr>
      <vt:lpstr>Blå ÖP med Maritim näringslivsstrategi</vt:lpstr>
      <vt:lpstr> Planering</vt:lpstr>
      <vt:lpstr>PowerPoint-presentation</vt:lpstr>
      <vt:lpstr>Gemensamma resurser</vt:lpstr>
      <vt:lpstr>Nuläge 141208</vt:lpstr>
      <vt:lpstr>Avsatta resurser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Carl Dahlberg</dc:creator>
  <cp:lastModifiedBy>Elsie Hellström</cp:lastModifiedBy>
  <cp:revision>43</cp:revision>
  <cp:lastPrinted>2013-12-12T14:51:07Z</cp:lastPrinted>
  <dcterms:created xsi:type="dcterms:W3CDTF">2013-11-26T14:25:14Z</dcterms:created>
  <dcterms:modified xsi:type="dcterms:W3CDTF">2015-01-19T16:57:33Z</dcterms:modified>
</cp:coreProperties>
</file>