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56" r:id="rId3"/>
    <p:sldId id="257" r:id="rId4"/>
    <p:sldId id="269" r:id="rId5"/>
    <p:sldId id="258" r:id="rId6"/>
    <p:sldId id="270" r:id="rId7"/>
    <p:sldId id="259" r:id="rId8"/>
    <p:sldId id="263" r:id="rId9"/>
    <p:sldId id="266" r:id="rId10"/>
    <p:sldId id="260" r:id="rId11"/>
    <p:sldId id="267" r:id="rId12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6" autoAdjust="0"/>
    <p:restoredTop sz="90929"/>
  </p:normalViewPr>
  <p:slideViewPr>
    <p:cSldViewPr>
      <p:cViewPr varScale="1">
        <p:scale>
          <a:sx n="59" d="100"/>
          <a:sy n="59" d="100"/>
        </p:scale>
        <p:origin x="-7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AEDFF61-7467-4FE7-A3C0-A7C609265F6C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v-SE"/>
          </a:p>
        </p:txBody>
      </p:sp>
      <p:sp>
        <p:nvSpPr>
          <p:cNvPr id="1024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5E1BD8-107E-4CE8-9895-65A42C23462E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0CA5D8-0A0D-44B2-809A-38756D8591FA}" type="slidenum">
              <a:rPr lang="sv-SE"/>
              <a:pPr/>
              <a:t>1</a:t>
            </a:fld>
            <a:endParaRPr lang="sv-SE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425EB-7099-4E5B-B7F0-66E272FA7F18}" type="slidenum">
              <a:rPr lang="sv-SE"/>
              <a:pPr/>
              <a:t>10</a:t>
            </a:fld>
            <a:endParaRPr lang="sv-SE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F68E7D-9352-4142-9C9B-960DECB9782D}" type="slidenum">
              <a:rPr lang="sv-SE"/>
              <a:pPr/>
              <a:t>11</a:t>
            </a:fld>
            <a:endParaRPr lang="sv-SE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F5DB3E-3CB0-4B23-92FC-ACCFA09D3758}" type="slidenum">
              <a:rPr lang="sv-SE"/>
              <a:pPr/>
              <a:t>2</a:t>
            </a:fld>
            <a:endParaRPr lang="sv-SE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A251A3-DC67-4CDE-AC9A-80BF5AE14662}" type="slidenum">
              <a:rPr lang="sv-SE"/>
              <a:pPr/>
              <a:t>3</a:t>
            </a:fld>
            <a:endParaRPr lang="sv-SE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57DACA-7802-47A8-85F4-C0678EEA7822}" type="slidenum">
              <a:rPr lang="sv-SE"/>
              <a:pPr/>
              <a:t>4</a:t>
            </a:fld>
            <a:endParaRPr lang="sv-SE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63AF5F-E58E-44BA-A72E-92E1E9E796C3}" type="slidenum">
              <a:rPr lang="sv-SE"/>
              <a:pPr/>
              <a:t>5</a:t>
            </a:fld>
            <a:endParaRPr lang="sv-SE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5C540D-7332-4746-BCA0-C5AEA730A10E}" type="slidenum">
              <a:rPr lang="sv-SE"/>
              <a:pPr/>
              <a:t>6</a:t>
            </a:fld>
            <a:endParaRPr lang="sv-SE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0F099-91BC-4248-BBA8-1FADFA7C759C}" type="slidenum">
              <a:rPr lang="sv-SE"/>
              <a:pPr/>
              <a:t>7</a:t>
            </a:fld>
            <a:endParaRPr lang="sv-SE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1B39FA-757F-4552-91CF-31F1D3018E10}" type="slidenum">
              <a:rPr lang="sv-SE"/>
              <a:pPr/>
              <a:t>8</a:t>
            </a:fld>
            <a:endParaRPr lang="sv-SE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44D10-357C-4026-873A-55FC611AA470}" type="slidenum">
              <a:rPr lang="sv-SE"/>
              <a:pPr/>
              <a:t>9</a:t>
            </a:fld>
            <a:endParaRPr lang="sv-SE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91CA4-3E9F-4CBF-8596-30126C80ACB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22082-095C-4232-BDD2-04F3F473B245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6DB21C-CA7E-479E-8E78-0A16178B4BC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08BA7D-FD3E-4F96-837C-79346549920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FC70BC-B84F-48CC-A0A1-39C525685F07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15834-317D-49FC-8B0B-89343F7F7640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BF4AE-378F-406B-B303-12C7DB581313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ED6FE-3517-4029-97F2-A86991058A8F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C50C2-DF23-4739-8F95-9D2CA52C1B21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29D85-85CD-440F-9DB2-16D1A5D0B90C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48098-4BCD-4E93-BCAC-2EDA42C1B682}" type="slidenum">
              <a:rPr lang="sv-SE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bakgrundsrubriken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v-S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4AA65D-B7BF-4C64-87D8-7A6FF913FB54}" type="slidenum">
              <a:rPr lang="sv-SE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http://www.sjv.se/images/18.24f488921153b331a1e8000916/Investerar_f.jpg" TargetMode="External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http://www.sjv.se/images/18.71828f571158338f31a8000469/Leader.jpg" TargetMode="External"/><Relationship Id="rId11" Type="http://schemas.openxmlformats.org/officeDocument/2006/relationships/oleObject" Target="../embeddings/oleObject2.bin"/><Relationship Id="rId5" Type="http://schemas.openxmlformats.org/officeDocument/2006/relationships/image" Target="../media/image2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http://www.sjv.se/images/18.24f488921153b331a1e8000916/Investerar_f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http://www.sjv.se/images/18.71828f571158338f31a8000469/Leader.jpg" TargetMode="Externa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 i="1"/>
          </a:p>
        </p:txBody>
      </p:sp>
      <p:pic>
        <p:nvPicPr>
          <p:cNvPr id="8196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8198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2000" b="1">
              <a:latin typeface="Arial" charset="0"/>
              <a:cs typeface="Times New Roman" pitchFamily="18" charset="0"/>
            </a:endParaRP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468313" y="2349500"/>
            <a:ext cx="80645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3200"/>
              <a:t>Från idé till verklighet!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11188" y="3284538"/>
            <a:ext cx="7775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 i="1"/>
              <a:t>Stöd ges till nya satsningar i Strömstad, Tanum, Munkedal, Sotenäs och Lysekil som kan förbättra förutsättningarna på landsbygden.</a:t>
            </a:r>
          </a:p>
        </p:txBody>
      </p:sp>
      <p:pic>
        <p:nvPicPr>
          <p:cNvPr id="8204" name="Picture 12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6250"/>
            <a:ext cx="3594100" cy="162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v-SE"/>
          </a:p>
        </p:txBody>
      </p:sp>
      <p:pic>
        <p:nvPicPr>
          <p:cNvPr id="7172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7174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1524000"/>
            <a:ext cx="2809875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572000" y="1752600"/>
            <a:ext cx="41148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600" b="1">
                <a:latin typeface="Arial" charset="0"/>
                <a:cs typeface="Times New Roman" pitchFamily="18" charset="0"/>
              </a:rPr>
              <a:t>Finansieringen 2009</a:t>
            </a:r>
          </a:p>
          <a:p>
            <a:pPr>
              <a:spcBef>
                <a:spcPct val="50000"/>
              </a:spcBef>
            </a:pPr>
            <a:r>
              <a:rPr lang="sv-SE" sz="1400">
                <a:latin typeface="Arial" charset="0"/>
                <a:cs typeface="Times New Roman" pitchFamily="18" charset="0"/>
              </a:rPr>
              <a:t> </a:t>
            </a:r>
          </a:p>
          <a:p>
            <a:pPr>
              <a:spcBef>
                <a:spcPct val="50000"/>
              </a:spcBef>
            </a:pPr>
            <a:r>
              <a:rPr lang="sv-SE" sz="1400">
                <a:latin typeface="Arial" charset="0"/>
                <a:cs typeface="Times New Roman" pitchFamily="18" charset="0"/>
              </a:rPr>
              <a:t>Staten och EU (genom Länsstyrelsen)              49,3 %	3.548.000  kr</a:t>
            </a:r>
          </a:p>
          <a:p>
            <a:pPr>
              <a:spcBef>
                <a:spcPct val="50000"/>
              </a:spcBef>
            </a:pPr>
            <a:r>
              <a:rPr lang="sv-SE" sz="1400">
                <a:latin typeface="Arial" charset="0"/>
                <a:cs typeface="Times New Roman" pitchFamily="18" charset="0"/>
              </a:rPr>
              <a:t>Kommuner			                    21,1 %	1 520 000  kr</a:t>
            </a:r>
          </a:p>
          <a:p>
            <a:pPr>
              <a:spcBef>
                <a:spcPct val="50000"/>
              </a:spcBef>
            </a:pPr>
            <a:r>
              <a:rPr lang="sv-SE" sz="1400">
                <a:latin typeface="Arial" charset="0"/>
                <a:cs typeface="Times New Roman" pitchFamily="18" charset="0"/>
              </a:rPr>
              <a:t>Privat Finansiering 		                  29,6 %	1 730 000  kr</a:t>
            </a:r>
          </a:p>
          <a:p>
            <a:pPr>
              <a:spcBef>
                <a:spcPct val="50000"/>
              </a:spcBef>
            </a:pPr>
            <a:r>
              <a:rPr lang="sv-SE" sz="1400">
                <a:latin typeface="Arial" charset="0"/>
                <a:cs typeface="Times New Roman" pitchFamily="18" charset="0"/>
              </a:rPr>
              <a:t>______________________________</a:t>
            </a:r>
          </a:p>
          <a:p>
            <a:pPr>
              <a:spcBef>
                <a:spcPct val="50000"/>
              </a:spcBef>
            </a:pPr>
            <a:r>
              <a:rPr lang="sv-SE" sz="1400">
                <a:latin typeface="Arial" charset="0"/>
                <a:cs typeface="Times New Roman" pitchFamily="18" charset="0"/>
              </a:rPr>
              <a:t>Totalt 	                                                     100,0 %	 6.798.000 kr</a:t>
            </a:r>
          </a:p>
          <a:p>
            <a:pPr>
              <a:spcBef>
                <a:spcPct val="50000"/>
              </a:spcBef>
            </a:pPr>
            <a:endParaRPr lang="sv-SE" sz="1400">
              <a:latin typeface="Arial" charset="0"/>
            </a:endParaRPr>
          </a:p>
        </p:txBody>
      </p:sp>
      <p:pic>
        <p:nvPicPr>
          <p:cNvPr id="7180" name="Picture 12" descr="Ranrike logo utan EU+Leade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188913"/>
            <a:ext cx="2089150" cy="94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kgrund fyr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r>
              <a:rPr lang="sv-SE" sz="4000" b="1" i="1">
                <a:latin typeface="Monotype Corsiva" pitchFamily="66" charset="0"/>
                <a:cs typeface="Times New Roman" pitchFamily="18" charset="0"/>
              </a:rPr>
              <a:t>LAG – LEADER Ranrike</a:t>
            </a:r>
            <a:r>
              <a:rPr lang="sv-SE" sz="1200">
                <a:cs typeface="Times New Roman" pitchFamily="18" charset="0"/>
              </a:rPr>
              <a:t>                     </a:t>
            </a:r>
            <a:endParaRPr lang="sv-SE"/>
          </a:p>
        </p:txBody>
      </p:sp>
      <p:pic>
        <p:nvPicPr>
          <p:cNvPr id="26628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26630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sv-SE" sz="1200"/>
              <a:t>        </a:t>
            </a:r>
            <a:endParaRPr lang="sv-SE"/>
          </a:p>
        </p:txBody>
      </p:sp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908050"/>
            <a:ext cx="6121400" cy="380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6635" name="Picture 11"/>
          <p:cNvGraphicFramePr>
            <a:graphicFrameLocks noChangeAspect="1"/>
          </p:cNvGraphicFramePr>
          <p:nvPr/>
        </p:nvGraphicFramePr>
        <p:xfrm>
          <a:off x="7086600" y="1412875"/>
          <a:ext cx="1771650" cy="2520950"/>
        </p:xfrm>
        <a:graphic>
          <a:graphicData uri="http://schemas.openxmlformats.org/presentationml/2006/ole">
            <p:oleObj spid="_x0000_s26635" name="Kalkylblad" r:id="rId10" imgW="1600360" imgH="2276696" progId="Excel.Sheet.8">
              <p:embed/>
            </p:oleObj>
          </a:graphicData>
        </a:graphic>
      </p:graphicFrame>
      <p:graphicFrame>
        <p:nvGraphicFramePr>
          <p:cNvPr id="26636" name="Picture 12"/>
          <p:cNvGraphicFramePr>
            <a:graphicFrameLocks noChangeAspect="1"/>
          </p:cNvGraphicFramePr>
          <p:nvPr/>
        </p:nvGraphicFramePr>
        <p:xfrm>
          <a:off x="7092950" y="4149725"/>
          <a:ext cx="1273175" cy="2559050"/>
        </p:xfrm>
        <a:graphic>
          <a:graphicData uri="http://schemas.openxmlformats.org/presentationml/2006/ole">
            <p:oleObj spid="_x0000_s26636" name="Kalkylblad" r:id="rId11" imgW="1133728" imgH="2276696" progId="Excel.Sheet.8">
              <p:embed/>
            </p:oleObj>
          </a:graphicData>
        </a:graphic>
      </p:graphicFrame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1920875" y="1951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v-SE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1920875" y="3017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v-SE"/>
          </a:p>
        </p:txBody>
      </p:sp>
      <p:grpSp>
        <p:nvGrpSpPr>
          <p:cNvPr id="26649" name="Group 25"/>
          <p:cNvGrpSpPr>
            <a:grpSpLocks/>
          </p:cNvGrpSpPr>
          <p:nvPr/>
        </p:nvGrpSpPr>
        <p:grpSpPr bwMode="auto">
          <a:xfrm>
            <a:off x="1258888" y="4724400"/>
            <a:ext cx="5473700" cy="1944688"/>
            <a:chOff x="-3" y="-3"/>
            <a:chExt cx="3347" cy="524"/>
          </a:xfrm>
        </p:grpSpPr>
        <p:grpSp>
          <p:nvGrpSpPr>
            <p:cNvPr id="26647" name="Group 23"/>
            <p:cNvGrpSpPr>
              <a:grpSpLocks/>
            </p:cNvGrpSpPr>
            <p:nvPr/>
          </p:nvGrpSpPr>
          <p:grpSpPr bwMode="auto">
            <a:xfrm>
              <a:off x="0" y="0"/>
              <a:ext cx="3341" cy="518"/>
              <a:chOff x="0" y="0"/>
              <a:chExt cx="3341" cy="518"/>
            </a:xfrm>
          </p:grpSpPr>
          <p:sp>
            <p:nvSpPr>
              <p:cNvPr id="26645" name="Rectangle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41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endParaRPr lang="sv-SE" sz="1600" b="1">
                  <a:solidFill>
                    <a:srgbClr val="808080"/>
                  </a:solidFill>
                  <a:latin typeface="Arial" charset="0"/>
                  <a:cs typeface="Arial" charset="0"/>
                </a:endParaRPr>
              </a:p>
              <a:p>
                <a:r>
                  <a:rPr lang="sv-SE" sz="1600" b="1">
                    <a:solidFill>
                      <a:srgbClr val="808080"/>
                    </a:solidFill>
                    <a:latin typeface="Arial" charset="0"/>
                    <a:cs typeface="Arial" charset="0"/>
                  </a:rPr>
                  <a:t/>
                </a:r>
                <a:br>
                  <a:rPr lang="sv-SE" sz="1600" b="1">
                    <a:solidFill>
                      <a:srgbClr val="808080"/>
                    </a:solidFill>
                    <a:latin typeface="Arial" charset="0"/>
                    <a:cs typeface="Arial" charset="0"/>
                  </a:rPr>
                </a:br>
                <a:r>
                  <a:rPr lang="sv-SE" sz="1800"/>
                  <a:t>tel:</a:t>
                </a:r>
                <a:r>
                  <a:rPr lang="sv-SE" sz="1800" b="1"/>
                  <a:t> 0524-282 39</a:t>
                </a:r>
              </a:p>
              <a:p>
                <a:r>
                  <a:rPr lang="sv-SE" sz="1800"/>
                  <a:t>Mejl:</a:t>
                </a:r>
                <a:r>
                  <a:rPr lang="sv-SE" sz="1800" b="1"/>
                  <a:t> ranrike@stromstad.se</a:t>
                </a:r>
              </a:p>
              <a:p>
                <a:r>
                  <a:rPr lang="sv-SE" sz="1800"/>
                  <a:t>Webb</a:t>
                </a:r>
                <a:r>
                  <a:rPr lang="sv-SE" sz="1800" b="1"/>
                  <a:t>: www.tillvaxtbohuslan.se under Leader Ranrike NB</a:t>
                </a:r>
              </a:p>
              <a:p>
                <a:endParaRPr lang="sv-SE" sz="1800" b="1"/>
              </a:p>
              <a:p>
                <a:r>
                  <a:rPr lang="sv-SE" sz="1800" b="1"/>
                  <a:t>LEADER Ranrike, Naturbruksgymnasiet Dingle</a:t>
                </a:r>
              </a:p>
              <a:p>
                <a:r>
                  <a:rPr lang="sv-SE" sz="1800" b="1"/>
                  <a:t>450 52 Dingle</a:t>
                </a:r>
              </a:p>
              <a:p>
                <a:endParaRPr lang="sv-SE" sz="1800" b="1"/>
              </a:p>
            </p:txBody>
          </p:sp>
          <p:sp>
            <p:nvSpPr>
              <p:cNvPr id="26646" name="Rectangle 2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341" cy="518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-3" y="-3"/>
              <a:ext cx="3347" cy="52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7019925" y="119697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b="1"/>
              <a:t>Ordinarie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7092950" y="39338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200" b="1"/>
              <a:t>Ersättare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 i="1"/>
          </a:p>
        </p:txBody>
      </p:sp>
      <p:pic>
        <p:nvPicPr>
          <p:cNvPr id="2051" name="Picture 3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2050" name="Picture 2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2226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                                                    </a:t>
            </a:r>
          </a:p>
          <a:p>
            <a:pPr eaLnBrk="0" hangingPunct="0"/>
            <a:endParaRPr lang="sv-SE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62000" y="1524000"/>
            <a:ext cx="6172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b="1">
                <a:latin typeface="Arial" charset="0"/>
                <a:cs typeface="Times New Roman" pitchFamily="18" charset="0"/>
              </a:rPr>
              <a:t>Prioriterade insatsområden</a:t>
            </a:r>
            <a:r>
              <a:rPr lang="sv-SE" sz="2800">
                <a:cs typeface="Times New Roman" pitchFamily="18" charset="0"/>
              </a:rPr>
              <a:t> 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990600" y="2362200"/>
            <a:ext cx="7086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000">
                <a:latin typeface="Arial" charset="0"/>
              </a:rPr>
              <a:t>Levande samhällen för ökad attraktivitet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990600" y="297180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000">
                <a:latin typeface="Arial" charset="0"/>
              </a:rPr>
              <a:t>Besöksnäringen som tillväxtfaktor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990600" y="3657600"/>
            <a:ext cx="594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000">
                <a:latin typeface="Arial" charset="0"/>
              </a:rPr>
              <a:t>Kultur som tillväxtfaktor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990600" y="43434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000">
                <a:latin typeface="Arial" charset="0"/>
              </a:rPr>
              <a:t>Engagerade barn o ungdomar som tillväxtfaktor 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990600" y="510540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000">
                <a:latin typeface="Arial" charset="0"/>
              </a:rPr>
              <a:t>Miljö- och energi ur ett lokalt perspektiv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990600" y="5791200"/>
            <a:ext cx="701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sv-SE" sz="2000">
                <a:latin typeface="Arial" charset="0"/>
                <a:cs typeface="Times New Roman" pitchFamily="18" charset="0"/>
              </a:rPr>
              <a:t>Entreprenörskap/affärsmannaskap</a:t>
            </a:r>
            <a:r>
              <a:rPr lang="sv-SE" sz="2000">
                <a:latin typeface="Arial" charset="0"/>
              </a:rPr>
              <a:t> </a:t>
            </a:r>
          </a:p>
        </p:txBody>
      </p:sp>
      <p:pic>
        <p:nvPicPr>
          <p:cNvPr id="2064" name="Picture 16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6250"/>
            <a:ext cx="2089150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autoUpdateAnimBg="0"/>
      <p:bldP spid="2059" grpId="0" autoUpdateAnimBg="0"/>
      <p:bldP spid="2060" grpId="0" autoUpdateAnimBg="0"/>
      <p:bldP spid="2061" grpId="0" autoUpdateAnimBg="0"/>
      <p:bldP spid="2062" grpId="0" autoUpdateAnimBg="0"/>
      <p:bldP spid="206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 i="1"/>
          </a:p>
        </p:txBody>
      </p:sp>
      <p:pic>
        <p:nvPicPr>
          <p:cNvPr id="4100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4102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32226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                                                    </a:t>
            </a:r>
          </a:p>
          <a:p>
            <a:pPr eaLnBrk="0" hangingPunct="0"/>
            <a:endParaRPr lang="sv-SE"/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68313" y="2060575"/>
            <a:ext cx="7086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>
                <a:latin typeface="Arial" charset="0"/>
                <a:cs typeface="Times New Roman" pitchFamily="18" charset="0"/>
              </a:rPr>
              <a:t> </a:t>
            </a:r>
            <a:r>
              <a:rPr lang="sv-SE" sz="1600" i="1">
                <a:latin typeface="Arial" charset="0"/>
                <a:cs typeface="Times New Roman" pitchFamily="18" charset="0"/>
              </a:rPr>
              <a:t>genom</a:t>
            </a:r>
            <a:r>
              <a:rPr lang="sv-SE" sz="1600">
                <a:latin typeface="Arial" charset="0"/>
                <a:cs typeface="Times New Roman" pitchFamily="18" charset="0"/>
              </a:rPr>
              <a:t> etablering av mötesplatser, utveckling av landsbygdsskolor och   tillvaratagande/utveckling av kulturminnen.</a:t>
            </a:r>
            <a:r>
              <a:rPr lang="sv-SE" sz="200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250825" y="1557338"/>
            <a:ext cx="820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2800" b="1"/>
              <a:t>Levande samhällen för ökad attraktivitet</a:t>
            </a:r>
            <a:r>
              <a:rPr lang="sv-SE" sz="2800"/>
              <a:t> 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79388" y="2781300"/>
            <a:ext cx="8077200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</a:t>
            </a:r>
            <a:r>
              <a:rPr lang="sv-SE" sz="1800">
                <a:cs typeface="Times New Roman" pitchFamily="18" charset="0"/>
              </a:rPr>
              <a:t> </a:t>
            </a:r>
            <a:r>
              <a:rPr lang="sv-SE" sz="1600" b="1">
                <a:latin typeface="Arial" charset="0"/>
                <a:cs typeface="Times New Roman" pitchFamily="18" charset="0"/>
              </a:rPr>
              <a:t>Möjliga åtgärder:</a:t>
            </a:r>
            <a:endParaRPr lang="sv-SE" sz="16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600" b="1">
                <a:latin typeface="Arial" charset="0"/>
                <a:cs typeface="Times New Roman" pitchFamily="18" charset="0"/>
              </a:rPr>
              <a:t>-    Innovativa projekt för kostnadseffektiv drift av skolor, utan att ge avkall på kvalitet, genom samverkan med näringsliv och föreningsliv, t.ex. genom olika former för samutnyttjande av skollokalerna. </a:t>
            </a:r>
            <a:endParaRPr lang="sv-SE" sz="16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600" b="1">
                <a:latin typeface="Arial" charset="0"/>
                <a:cs typeface="Times New Roman" pitchFamily="18" charset="0"/>
              </a:rPr>
              <a:t>-    Samarbetsprojekt som bidrar till att stärka den lokala identiteten, och utifrån ett underifrån perspektiv utveckla bygden.   </a:t>
            </a:r>
            <a:endParaRPr lang="sv-SE" sz="16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600" b="1">
                <a:latin typeface="Arial" charset="0"/>
                <a:cs typeface="Times New Roman" pitchFamily="18" charset="0"/>
              </a:rPr>
              <a:t>-    Lokalt förankrade projekt som syftar till att finna nya användningsområden för kulturhistoriskt viktiga byggnader och kulturminnen, med särskilt fokus på samarbete.</a:t>
            </a:r>
          </a:p>
        </p:txBody>
      </p:sp>
      <p:pic>
        <p:nvPicPr>
          <p:cNvPr id="4113" name="Picture 17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260350"/>
            <a:ext cx="2089150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utoUpdateAnimBg="0"/>
      <p:bldP spid="4112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 i="1"/>
          </a:p>
        </p:txBody>
      </p:sp>
      <p:pic>
        <p:nvPicPr>
          <p:cNvPr id="32772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32774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0" y="32226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                                                    </a:t>
            </a:r>
          </a:p>
          <a:p>
            <a:pPr eaLnBrk="0" hangingPunct="0"/>
            <a:endParaRPr lang="sv-SE"/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250825" y="2133600"/>
            <a:ext cx="7772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i="1">
                <a:latin typeface="Arial" charset="0"/>
                <a:cs typeface="Times New Roman" pitchFamily="18" charset="0"/>
              </a:rPr>
              <a:t>genom</a:t>
            </a:r>
            <a:r>
              <a:rPr lang="sv-SE" sz="1800">
                <a:latin typeface="Arial" charset="0"/>
                <a:cs typeface="Times New Roman" pitchFamily="18" charset="0"/>
              </a:rPr>
              <a:t> kompetensutveckling, </a:t>
            </a:r>
            <a:r>
              <a:rPr lang="sv-SE" sz="1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utveckling av nya produkter och turistiska paket, infrastruktur och tjänster samt samarbetsprojekt med andra Leaderområden.</a:t>
            </a:r>
            <a:r>
              <a:rPr lang="sv-SE" sz="20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50825" y="1557338"/>
            <a:ext cx="82089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b="1"/>
              <a:t>Besöksnäringen som tillväxtfaktor</a:t>
            </a:r>
            <a:endParaRPr lang="sv-SE" sz="2800"/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323850" y="3068638"/>
            <a:ext cx="8077200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</a:t>
            </a:r>
            <a:r>
              <a:rPr lang="sv-SE" sz="1800">
                <a:cs typeface="Times New Roman" pitchFamily="18" charset="0"/>
              </a:rPr>
              <a:t> </a:t>
            </a:r>
            <a:r>
              <a:rPr lang="sv-SE" sz="1800" b="1">
                <a:latin typeface="Arial" charset="0"/>
                <a:cs typeface="Times New Roman" pitchFamily="18" charset="0"/>
              </a:rPr>
              <a:t>Möjliga åtgärder: 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 </a:t>
            </a:r>
            <a:r>
              <a:rPr lang="sv-SE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   Skapa förutsättningar för kommun- och organisationsöverskridande företagssamverkan inom besöksnäringen i </a:t>
            </a:r>
            <a:r>
              <a:rPr lang="sv-SE" sz="1800" b="1" u="sng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hela</a:t>
            </a:r>
            <a:r>
              <a:rPr lang="sv-SE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 Norra Bohuslän inom områdena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</a:t>
            </a:r>
            <a:r>
              <a:rPr lang="sv-SE" sz="1800">
                <a:solidFill>
                  <a:srgbClr val="000000"/>
                </a:solidFill>
                <a:cs typeface="Times New Roman" pitchFamily="18" charset="0"/>
              </a:rPr>
              <a:t>     </a:t>
            </a:r>
            <a:r>
              <a:rPr lang="sv-SE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Utveckling av nya produkter, infrastruktur och tjänster, som t.ex. olika ”paketerbjudanden”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800">
                <a:solidFill>
                  <a:srgbClr val="000000"/>
                </a:solidFill>
                <a:cs typeface="Times New Roman" pitchFamily="18" charset="0"/>
              </a:rPr>
              <a:t>-     </a:t>
            </a:r>
            <a:r>
              <a:rPr lang="sv-SE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Kompetensutveckling</a:t>
            </a:r>
          </a:p>
          <a:p>
            <a:pPr>
              <a:spcBef>
                <a:spcPct val="50000"/>
              </a:spcBef>
            </a:pPr>
            <a:r>
              <a:rPr lang="sv-SE" sz="1800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-</a:t>
            </a:r>
            <a:r>
              <a:rPr lang="sv-SE" sz="1800">
                <a:solidFill>
                  <a:srgbClr val="000000"/>
                </a:solidFill>
                <a:cs typeface="Times New Roman" pitchFamily="18" charset="0"/>
              </a:rPr>
              <a:t>    </a:t>
            </a:r>
            <a:r>
              <a:rPr lang="sv-SE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Försäljning</a:t>
            </a:r>
            <a:r>
              <a:rPr lang="sv-SE" sz="1800" b="1">
                <a:latin typeface="Arial" charset="0"/>
                <a:cs typeface="Times New Roman" pitchFamily="18" charset="0"/>
              </a:rPr>
              <a:t> av produkter och tjänster samt bokningsfunktioner inom besöksnäringen</a:t>
            </a:r>
          </a:p>
        </p:txBody>
      </p:sp>
      <p:pic>
        <p:nvPicPr>
          <p:cNvPr id="32780" name="Picture 12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60350"/>
            <a:ext cx="2089150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 autoUpdateAnimBg="0"/>
      <p:bldP spid="3277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/>
          </a:p>
        </p:txBody>
      </p:sp>
      <p:pic>
        <p:nvPicPr>
          <p:cNvPr id="5124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5126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95288" y="1557338"/>
            <a:ext cx="769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</a:t>
            </a:r>
            <a:r>
              <a:rPr lang="sv-SE" sz="1800" i="1">
                <a:latin typeface="Arial" charset="0"/>
                <a:cs typeface="Times New Roman" pitchFamily="18" charset="0"/>
              </a:rPr>
              <a:t>    -  genom</a:t>
            </a:r>
            <a:r>
              <a:rPr lang="sv-SE" sz="1800">
                <a:latin typeface="Arial" charset="0"/>
                <a:cs typeface="Times New Roman" pitchFamily="18" charset="0"/>
              </a:rPr>
              <a:t> stöd till samverkan mellan kulturutövare och med andra näringsidkare i nätverk, och allianser samt stöd till förstudie för ev. etablering av ett kulturkontor.</a:t>
            </a:r>
            <a:r>
              <a:rPr lang="sv-SE" sz="1600">
                <a:latin typeface="Arial" charset="0"/>
                <a:cs typeface="Times New Roman" pitchFamily="18" charset="0"/>
              </a:rPr>
              <a:t> 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468313" y="981075"/>
            <a:ext cx="403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800" b="1"/>
              <a:t>Kultur som tillväxtfaktor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68313" y="2492375"/>
            <a:ext cx="8077200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</a:t>
            </a:r>
            <a:r>
              <a:rPr lang="sv-SE" sz="1800">
                <a:cs typeface="Times New Roman" pitchFamily="18" charset="0"/>
              </a:rPr>
              <a:t> </a:t>
            </a:r>
            <a:r>
              <a:rPr lang="sv-SE" sz="1800" b="1">
                <a:latin typeface="Arial" charset="0"/>
                <a:cs typeface="Times New Roman" pitchFamily="18" charset="0"/>
              </a:rPr>
              <a:t>Möjliga åtgärder: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     Stöd till företagsutveckling inom kultursektorn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      Stöd till samverkan i nya nätverk och allianser för att profilera och marknadsföra kulturen som tillväxtfaktor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      Förstudier om förutsättningarna för en hållbar etablering av tänkbara kulturkontor 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     Seminarier där kulturprojekt tillsammans med kommuner och regionala projekt för gemensamma reflektioner och kunskapsutveckling när det gäller läroprocesser, ekonomi, ledningsfunktioner och resultat</a:t>
            </a:r>
            <a:r>
              <a:rPr lang="sv-SE" sz="1800">
                <a:latin typeface="Arial" charset="0"/>
                <a:cs typeface="Times New Roman" pitchFamily="18" charset="0"/>
              </a:rPr>
              <a:t>.</a:t>
            </a:r>
          </a:p>
        </p:txBody>
      </p:sp>
      <p:pic>
        <p:nvPicPr>
          <p:cNvPr id="5134" name="Picture 14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288" y="115888"/>
            <a:ext cx="1944687" cy="87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utoUpdateAnimBg="0"/>
      <p:bldP spid="513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sv-SE"/>
          </a:p>
        </p:txBody>
      </p:sp>
      <p:pic>
        <p:nvPicPr>
          <p:cNvPr id="34820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34822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95288" y="1125538"/>
            <a:ext cx="7772400" cy="205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b="1">
                <a:latin typeface="Arial" charset="0"/>
                <a:cs typeface="Times New Roman" pitchFamily="18" charset="0"/>
              </a:rPr>
              <a:t>En god uppväxt, tryggare barn och ungdomar och goda förutsättningar för ett bra vuxenliv</a:t>
            </a:r>
            <a:r>
              <a:rPr lang="sv-SE">
                <a:latin typeface="Arial" charset="0"/>
                <a:cs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sv-SE" sz="1600" i="1">
                <a:latin typeface="Arial" charset="0"/>
                <a:cs typeface="Times New Roman" pitchFamily="18" charset="0"/>
              </a:rPr>
              <a:t>     </a:t>
            </a:r>
            <a:r>
              <a:rPr lang="sv-SE" sz="1800" i="1">
                <a:latin typeface="Arial" charset="0"/>
                <a:cs typeface="Times New Roman" pitchFamily="18" charset="0"/>
              </a:rPr>
              <a:t>-  genom</a:t>
            </a:r>
            <a:r>
              <a:rPr lang="sv-SE" sz="1800">
                <a:latin typeface="Arial" charset="0"/>
                <a:cs typeface="Times New Roman" pitchFamily="18" charset="0"/>
              </a:rPr>
              <a:t> tillvaratagande av ungdomars engagemang, utveckling av deras ledarskap och  entreprenörskap, ökat samarbete mellan skola och näringsliv, ökad tillgänglighet för ungdomsaktiviteter samt mentorskap över åldersgränserna. 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539750" y="3284538"/>
            <a:ext cx="8077200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</a:t>
            </a:r>
            <a:r>
              <a:rPr lang="sv-SE" sz="1800">
                <a:cs typeface="Times New Roman" pitchFamily="18" charset="0"/>
              </a:rPr>
              <a:t> </a:t>
            </a:r>
            <a:r>
              <a:rPr lang="sv-SE" sz="1800" b="1">
                <a:latin typeface="Arial" charset="0"/>
                <a:cs typeface="Times New Roman" pitchFamily="18" charset="0"/>
              </a:rPr>
              <a:t>Möjliga åtgärder: 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     Stöd till nytänkande projekt som stärker ungdomars ledarskap och entreprenörskap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      Stöd till nytänkande projekt som ökar det lokala samarbetet mellan skola och näringsliv.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v-SE" sz="1800" b="1">
                <a:latin typeface="Arial" charset="0"/>
                <a:cs typeface="Times New Roman" pitchFamily="18" charset="0"/>
              </a:rPr>
              <a:t>      Samverkan för ökad tillgänglighet</a:t>
            </a:r>
          </a:p>
        </p:txBody>
      </p:sp>
      <p:pic>
        <p:nvPicPr>
          <p:cNvPr id="34827" name="Picture 11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88913"/>
            <a:ext cx="2089150" cy="94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utoUpdateAnimBg="0"/>
      <p:bldP spid="348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 i="1"/>
          </a:p>
        </p:txBody>
      </p:sp>
      <p:pic>
        <p:nvPicPr>
          <p:cNvPr id="6148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6150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23850" y="2133600"/>
            <a:ext cx="769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>
                <a:latin typeface="Arial" charset="0"/>
                <a:cs typeface="Times New Roman" pitchFamily="18" charset="0"/>
              </a:rPr>
              <a:t>- </a:t>
            </a:r>
            <a:r>
              <a:rPr lang="sv-SE" sz="1800" i="1">
                <a:latin typeface="Arial" charset="0"/>
                <a:cs typeface="Times New Roman" pitchFamily="18" charset="0"/>
              </a:rPr>
              <a:t>genom</a:t>
            </a:r>
            <a:r>
              <a:rPr lang="sv-SE" sz="1800">
                <a:latin typeface="Arial" charset="0"/>
                <a:cs typeface="Times New Roman" pitchFamily="18" charset="0"/>
              </a:rPr>
              <a:t> nätverk för energi-,  klimat- och miljöfrågor,  kunskapsspridning , samverkan och nätverk kring frågor som minskat näringsämnesläckage, energiomställning och lokal matproduktion. </a:t>
            </a: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323850" y="1341438"/>
            <a:ext cx="5762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sv-SE" sz="2800" b="1"/>
              <a:t>Miljö och energi ur lokalt perspektiv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3850" y="3357563"/>
            <a:ext cx="8077200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Möjlig</a:t>
            </a:r>
            <a:r>
              <a:rPr lang="sv-SE" sz="1800" b="1">
                <a:solidFill>
                  <a:srgbClr val="000000"/>
                </a:solidFill>
                <a:latin typeface="Arial" charset="0"/>
                <a:cs typeface="Times New Roman" pitchFamily="18" charset="0"/>
              </a:rPr>
              <a:t>a </a:t>
            </a:r>
            <a:r>
              <a:rPr lang="sv-SE" sz="1800" b="1">
                <a:latin typeface="Arial" charset="0"/>
                <a:cs typeface="Times New Roman" pitchFamily="18" charset="0"/>
              </a:rPr>
              <a:t>åtgärder: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Stimulera bildandet av nätverk i Norra Bohuslän kring energi- och miljöfrågor ur ett lokalt perspektiv, för kunskapsspridning och samverkan kring frågor som minskat näringsämnesläckage, energiomställning och lokal matproduktion. </a:t>
            </a:r>
          </a:p>
        </p:txBody>
      </p:sp>
      <p:pic>
        <p:nvPicPr>
          <p:cNvPr id="6156" name="Picture 12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388" y="188913"/>
            <a:ext cx="2089150" cy="944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autoUpdateAnimBg="0"/>
      <p:bldP spid="615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 i="1"/>
          </a:p>
        </p:txBody>
      </p:sp>
      <p:pic>
        <p:nvPicPr>
          <p:cNvPr id="18436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848600" y="228600"/>
            <a:ext cx="892175" cy="914400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18438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705600" y="228600"/>
            <a:ext cx="952500" cy="930275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304800" y="1524000"/>
            <a:ext cx="861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sv-SE" sz="2000" b="1">
              <a:latin typeface="Arial" charset="0"/>
              <a:cs typeface="Times New Roman" pitchFamily="18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395288" y="1412875"/>
            <a:ext cx="80772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2800" b="1">
                <a:latin typeface="Arial" charset="0"/>
                <a:cs typeface="Times New Roman" pitchFamily="18" charset="0"/>
              </a:rPr>
              <a:t>Ett stärkt entreprenörskap och affärsmannaskap</a:t>
            </a:r>
            <a:r>
              <a:rPr lang="sv-SE" sz="1800" b="1">
                <a:latin typeface="Arial" charset="0"/>
                <a:cs typeface="Times New Roman" pitchFamily="18" charset="0"/>
              </a:rPr>
              <a:t> 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800">
                <a:latin typeface="Arial" charset="0"/>
                <a:cs typeface="Times New Roman" pitchFamily="18" charset="0"/>
              </a:rPr>
              <a:t>    - </a:t>
            </a:r>
            <a:r>
              <a:rPr lang="sv-SE" sz="1800" i="1">
                <a:latin typeface="Arial" charset="0"/>
                <a:cs typeface="Times New Roman" pitchFamily="18" charset="0"/>
              </a:rPr>
              <a:t>genom</a:t>
            </a:r>
            <a:r>
              <a:rPr lang="sv-SE" sz="1800">
                <a:latin typeface="Arial" charset="0"/>
                <a:cs typeface="Times New Roman" pitchFamily="18" charset="0"/>
              </a:rPr>
              <a:t> stöd till egenföretagare, övrigt näringsliv och offentlig sektor  baserat på projekt aktiviteter och pilotverksamhet som är initierade underifrån av de det berör, d.v.s med initiativ från målgruppen. 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68313" y="3429000"/>
            <a:ext cx="80772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</a:t>
            </a:r>
            <a:r>
              <a:rPr lang="sv-SE" sz="1800">
                <a:cs typeface="Times New Roman" pitchFamily="18" charset="0"/>
              </a:rPr>
              <a:t> </a:t>
            </a:r>
            <a:r>
              <a:rPr lang="sv-SE" sz="1800" b="1">
                <a:latin typeface="Arial" charset="0"/>
                <a:cs typeface="Times New Roman" pitchFamily="18" charset="0"/>
              </a:rPr>
              <a:t>Möjliga åtgärder</a:t>
            </a:r>
            <a:endParaRPr lang="sv-SE" sz="1800">
              <a:latin typeface="Arial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   Bedriva behovsanpassad projekt-, rådgivnings- och nätverksverksamhet med syftet att skapa lönsamma företag och nya företag. </a:t>
            </a:r>
          </a:p>
        </p:txBody>
      </p:sp>
      <p:pic>
        <p:nvPicPr>
          <p:cNvPr id="18443" name="Picture 11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6250"/>
            <a:ext cx="2089150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utoUpdateAnimBg="0"/>
      <p:bldP spid="184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kgrund fyr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</a:t>
            </a:r>
            <a:endParaRPr lang="sv-SE"/>
          </a:p>
        </p:txBody>
      </p:sp>
      <p:pic>
        <p:nvPicPr>
          <p:cNvPr id="24580" name="Picture 4" descr="http://www.sjv.se/images/18.71828f571158338f31a8000469/Leader.jpg"/>
          <p:cNvPicPr>
            <a:picLocks noChangeAspect="1" noChangeArrowheads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7956550" y="5943600"/>
            <a:ext cx="892175" cy="9144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2947988"/>
            <a:ext cx="9144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sv-SE" sz="1200">
                <a:cs typeface="Times New Roman" pitchFamily="18" charset="0"/>
              </a:rPr>
              <a:t>        </a:t>
            </a:r>
            <a:endParaRPr lang="sv-SE"/>
          </a:p>
        </p:txBody>
      </p:sp>
      <p:pic>
        <p:nvPicPr>
          <p:cNvPr id="24582" name="Picture 6" descr="http://www.sjv.se/images/18.24f488921153b331a1e8000916/Investerar_f.jpg"/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6877050" y="5927725"/>
            <a:ext cx="952500" cy="930275"/>
          </a:xfrm>
          <a:prstGeom prst="rect">
            <a:avLst/>
          </a:prstGeom>
          <a:noFill/>
        </p:spPr>
      </p:pic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79388" y="188913"/>
            <a:ext cx="8569325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sv-SE" sz="1800" b="1">
                <a:latin typeface="Arial" charset="0"/>
                <a:cs typeface="Times New Roman" pitchFamily="18" charset="0"/>
              </a:rPr>
              <a:t>   </a:t>
            </a:r>
            <a:r>
              <a:rPr lang="sv-SE" sz="1800">
                <a:cs typeface="Times New Roman" pitchFamily="18" charset="0"/>
              </a:rPr>
              <a:t> </a:t>
            </a:r>
            <a:r>
              <a:rPr lang="sv-SE" sz="2800" b="1"/>
              <a:t>Hur bedöms en ansökan?</a:t>
            </a:r>
          </a:p>
          <a:p>
            <a:pPr marL="457200" indent="-457200">
              <a:spcBef>
                <a:spcPct val="50000"/>
              </a:spcBef>
            </a:pPr>
            <a:endParaRPr lang="sv-SE" sz="900" b="1"/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Förankring i LEADER-planen</a:t>
            </a:r>
            <a:r>
              <a:rPr lang="sv-SE" sz="2000">
                <a:latin typeface="Arial" charset="0"/>
              </a:rPr>
              <a:t> och dess insatsområden</a:t>
            </a: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Tillväxt och sysselsättning</a:t>
            </a:r>
            <a:r>
              <a:rPr lang="sv-SE" sz="2000">
                <a:latin typeface="Arial" charset="0"/>
              </a:rPr>
              <a:t> – idén ska leda till ökad sysselsättning och ekonomisk utveckling, ur ett miljömässigt hållbart perspektiv. </a:t>
            </a:r>
            <a:endParaRPr lang="sv-SE" sz="20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Nytänkande</a:t>
            </a:r>
            <a:r>
              <a:rPr lang="sv-SE" sz="2000">
                <a:latin typeface="Arial" charset="0"/>
              </a:rPr>
              <a:t> – idén ska vara innovativ och leda till utveckling av området. Förädling eller vidareutveckling där människors kompetens och områdets tillgångar bättre tas tillvara. Är projektet väl avgränsat från befintlig verksamhet / sökandes ordinarie verksamhet?</a:t>
            </a:r>
            <a:endParaRPr lang="sv-SE" sz="20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Lokal förankring</a:t>
            </a:r>
            <a:r>
              <a:rPr lang="sv-SE" sz="2000">
                <a:latin typeface="Arial" charset="0"/>
              </a:rPr>
              <a:t> – de som berörs av idén ska gärna vara delaktiga i projektets utformning. Hur kommer projektet att påverka bygden? </a:t>
            </a: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Samarbete</a:t>
            </a:r>
            <a:r>
              <a:rPr lang="sv-SE" sz="2000">
                <a:latin typeface="Arial" charset="0"/>
              </a:rPr>
              <a:t> – nya typer av samarbeten prioriteras.</a:t>
            </a:r>
            <a:endParaRPr lang="sv-SE" sz="20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Genomförandekapacitet</a:t>
            </a:r>
            <a:r>
              <a:rPr lang="sv-SE" sz="2000">
                <a:latin typeface="Arial" charset="0"/>
              </a:rPr>
              <a:t> – den rätta kompetensen och drivkraften måste finnas hos dem som ska genomföra projektet.</a:t>
            </a:r>
            <a:endParaRPr lang="sv-SE" sz="20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Efterfrågan</a:t>
            </a:r>
            <a:r>
              <a:rPr lang="sv-SE" sz="2000">
                <a:latin typeface="Arial" charset="0"/>
              </a:rPr>
              <a:t> / </a:t>
            </a:r>
            <a:r>
              <a:rPr lang="sv-SE" sz="2000" b="1">
                <a:latin typeface="Arial" charset="0"/>
              </a:rPr>
              <a:t>behov</a:t>
            </a:r>
            <a:r>
              <a:rPr lang="sv-SE" sz="2000">
                <a:latin typeface="Arial" charset="0"/>
              </a:rPr>
              <a:t> av att projektet genomförs? Undanröjs ”flaskhalsar”?</a:t>
            </a:r>
            <a:r>
              <a:rPr lang="sv-SE" sz="2000" b="1">
                <a:latin typeface="Arial" charset="0"/>
              </a:rPr>
              <a:t> </a:t>
            </a:r>
          </a:p>
          <a:p>
            <a:pPr marL="457200" indent="-457200">
              <a:buFontTx/>
              <a:buAutoNum type="arabicPeriod"/>
            </a:pPr>
            <a:r>
              <a:rPr lang="sv-SE" sz="2000">
                <a:latin typeface="Arial" charset="0"/>
              </a:rPr>
              <a:t>Ger</a:t>
            </a:r>
            <a:r>
              <a:rPr lang="sv-SE" sz="2000" b="1">
                <a:latin typeface="Arial" charset="0"/>
              </a:rPr>
              <a:t> </a:t>
            </a:r>
            <a:r>
              <a:rPr lang="sv-SE" sz="2000">
                <a:latin typeface="Arial" charset="0"/>
              </a:rPr>
              <a:t>projektet </a:t>
            </a:r>
            <a:r>
              <a:rPr lang="sv-SE" sz="2000" b="1">
                <a:latin typeface="Arial" charset="0"/>
              </a:rPr>
              <a:t>tydliga effekter</a:t>
            </a:r>
            <a:r>
              <a:rPr lang="sv-SE" sz="2000">
                <a:latin typeface="Arial" charset="0"/>
              </a:rPr>
              <a:t>? Kostnadseffektivt?</a:t>
            </a:r>
            <a:endParaRPr lang="sv-SE" sz="2000" b="1">
              <a:latin typeface="Arial" charset="0"/>
            </a:endParaRPr>
          </a:p>
          <a:p>
            <a:pPr marL="457200" indent="-457200">
              <a:buFontTx/>
              <a:buAutoNum type="arabicPeriod"/>
            </a:pPr>
            <a:r>
              <a:rPr lang="sv-SE" sz="2000" b="1">
                <a:latin typeface="Arial" charset="0"/>
              </a:rPr>
              <a:t>Långsiktighet </a:t>
            </a:r>
            <a:r>
              <a:rPr lang="sv-SE" sz="2000">
                <a:latin typeface="Arial" charset="0"/>
              </a:rPr>
              <a:t>– plan för verksamheten efter projekttiden är slut. </a:t>
            </a:r>
          </a:p>
        </p:txBody>
      </p:sp>
      <p:pic>
        <p:nvPicPr>
          <p:cNvPr id="24585" name="Picture 9" descr="Ranrike logo utan EU+Lead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54850" y="0"/>
            <a:ext cx="2089150" cy="944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 autoUpdateAnimBg="0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formgivn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572</Words>
  <Application>Microsoft Office PowerPoint</Application>
  <PresentationFormat>Bildspel på skärmen (4:3)</PresentationFormat>
  <Paragraphs>105</Paragraphs>
  <Slides>11</Slides>
  <Notes>11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Monotype Corsiva</vt:lpstr>
      <vt:lpstr>Standardformgivning</vt:lpstr>
      <vt:lpstr>Microsoft Excel-kalkylblad</vt:lpstr>
      <vt:lpstr>Bild 1</vt:lpstr>
      <vt:lpstr>Bild 2</vt:lpstr>
      <vt:lpstr>Bild 3</vt:lpstr>
      <vt:lpstr>Bild 4</vt:lpstr>
      <vt:lpstr>Bild 5</vt:lpstr>
      <vt:lpstr>Bild 6</vt:lpstr>
      <vt:lpstr>Bild 7</vt:lpstr>
      <vt:lpstr>Bild 8</vt:lpstr>
      <vt:lpstr>Bild 9</vt:lpstr>
      <vt:lpstr>Bild 10</vt:lpstr>
      <vt:lpstr>Bild 11</vt:lpstr>
    </vt:vector>
  </TitlesOfParts>
  <Company>Sprängebackens HB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Erland Lundqvist</dc:creator>
  <cp:lastModifiedBy>Åsa Johansson</cp:lastModifiedBy>
  <cp:revision>16</cp:revision>
  <dcterms:created xsi:type="dcterms:W3CDTF">2008-04-07T11:08:38Z</dcterms:created>
  <dcterms:modified xsi:type="dcterms:W3CDTF">2010-08-23T10:04:59Z</dcterms:modified>
</cp:coreProperties>
</file>